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81" r:id="rId14"/>
    <p:sldId id="296" r:id="rId15"/>
    <p:sldId id="282" r:id="rId16"/>
    <p:sldId id="297" r:id="rId17"/>
    <p:sldId id="351" r:id="rId18"/>
    <p:sldId id="299" r:id="rId19"/>
    <p:sldId id="283" r:id="rId20"/>
    <p:sldId id="285" r:id="rId21"/>
    <p:sldId id="284" r:id="rId22"/>
    <p:sldId id="300" r:id="rId23"/>
    <p:sldId id="301" r:id="rId24"/>
    <p:sldId id="302" r:id="rId25"/>
    <p:sldId id="286" r:id="rId26"/>
    <p:sldId id="287" r:id="rId27"/>
    <p:sldId id="288" r:id="rId28"/>
    <p:sldId id="303" r:id="rId29"/>
    <p:sldId id="289" r:id="rId30"/>
    <p:sldId id="304" r:id="rId31"/>
    <p:sldId id="305" r:id="rId32"/>
    <p:sldId id="306" r:id="rId33"/>
    <p:sldId id="308" r:id="rId34"/>
    <p:sldId id="309" r:id="rId35"/>
    <p:sldId id="290" r:id="rId36"/>
    <p:sldId id="310" r:id="rId37"/>
    <p:sldId id="291" r:id="rId38"/>
    <p:sldId id="311" r:id="rId39"/>
    <p:sldId id="312" r:id="rId40"/>
    <p:sldId id="313" r:id="rId41"/>
    <p:sldId id="292" r:id="rId42"/>
    <p:sldId id="293" r:id="rId43"/>
    <p:sldId id="314" r:id="rId44"/>
    <p:sldId id="315" r:id="rId45"/>
    <p:sldId id="316" r:id="rId46"/>
    <p:sldId id="317" r:id="rId47"/>
    <p:sldId id="318" r:id="rId48"/>
    <p:sldId id="320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30" r:id="rId62"/>
    <p:sldId id="331" r:id="rId63"/>
    <p:sldId id="332" r:id="rId64"/>
    <p:sldId id="333" r:id="rId65"/>
    <p:sldId id="334" r:id="rId66"/>
    <p:sldId id="335" r:id="rId67"/>
    <p:sldId id="337" r:id="rId68"/>
    <p:sldId id="338" r:id="rId69"/>
    <p:sldId id="336" r:id="rId70"/>
    <p:sldId id="341" r:id="rId71"/>
    <p:sldId id="339" r:id="rId72"/>
    <p:sldId id="364" r:id="rId73"/>
    <p:sldId id="340" r:id="rId74"/>
  </p:sldIdLst>
  <p:sldSz cx="9144000" cy="6858000" type="screen4x3"/>
  <p:notesSz cx="9928225" cy="67976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2CAC"/>
    <a:srgbClr val="B826B1"/>
    <a:srgbClr val="7EBAFE"/>
    <a:srgbClr val="2E75B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4676" autoAdjust="0"/>
  </p:normalViewPr>
  <p:slideViewPr>
    <p:cSldViewPr snapToGrid="0">
      <p:cViewPr varScale="1">
        <p:scale>
          <a:sx n="80" d="100"/>
          <a:sy n="80" d="100"/>
        </p:scale>
        <p:origin x="-14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3228" y="-96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AC00AC-6367-464F-ACCC-C950284BD7DD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D8525320-D641-4F24-B6E3-0EB1A6115287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dirty="0" smtClean="0"/>
            <a:t>Proposta IBAM/SEMURB</a:t>
          </a:r>
          <a:endParaRPr lang="pt-BR" dirty="0"/>
        </a:p>
      </dgm:t>
    </dgm:pt>
    <dgm:pt modelId="{43F8600F-E39B-42E7-9286-9B0AD33AA847}" type="parTrans" cxnId="{5B71F346-4815-4098-BF9F-A6FAA577F06D}">
      <dgm:prSet/>
      <dgm:spPr/>
      <dgm:t>
        <a:bodyPr/>
        <a:lstStyle/>
        <a:p>
          <a:endParaRPr lang="pt-BR"/>
        </a:p>
      </dgm:t>
    </dgm:pt>
    <dgm:pt modelId="{30E15F9B-E9CE-4B71-88F9-CCD096AC0132}" type="sibTrans" cxnId="{5B71F346-4815-4098-BF9F-A6FAA577F06D}">
      <dgm:prSet/>
      <dgm:spPr>
        <a:solidFill>
          <a:srgbClr val="FFC000"/>
        </a:solidFill>
      </dgm:spPr>
      <dgm:t>
        <a:bodyPr/>
        <a:lstStyle/>
        <a:p>
          <a:endParaRPr lang="pt-BR"/>
        </a:p>
      </dgm:t>
    </dgm:pt>
    <dgm:pt modelId="{DCCCF78F-1A60-4D6A-85C8-31B85A48A32C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dirty="0" smtClean="0"/>
            <a:t>Audiência</a:t>
          </a:r>
        </a:p>
        <a:p>
          <a:r>
            <a:rPr lang="pt-BR" dirty="0" smtClean="0"/>
            <a:t>2012</a:t>
          </a:r>
          <a:endParaRPr lang="pt-BR" dirty="0"/>
        </a:p>
      </dgm:t>
    </dgm:pt>
    <dgm:pt modelId="{7EB84ECA-F98D-4052-ADD1-AF8CD8BF2965}" type="parTrans" cxnId="{16CE5401-0BFE-4A21-A481-63BDE53F4A18}">
      <dgm:prSet/>
      <dgm:spPr/>
      <dgm:t>
        <a:bodyPr/>
        <a:lstStyle/>
        <a:p>
          <a:endParaRPr lang="pt-BR"/>
        </a:p>
      </dgm:t>
    </dgm:pt>
    <dgm:pt modelId="{4891DB08-1CA2-4AC0-8EF1-6DB77C5745E3}" type="sibTrans" cxnId="{16CE5401-0BFE-4A21-A481-63BDE53F4A18}">
      <dgm:prSet/>
      <dgm:spPr>
        <a:solidFill>
          <a:srgbClr val="FFC000"/>
        </a:solidFill>
      </dgm:spPr>
      <dgm:t>
        <a:bodyPr/>
        <a:lstStyle/>
        <a:p>
          <a:endParaRPr lang="pt-BR"/>
        </a:p>
      </dgm:t>
    </dgm:pt>
    <dgm:pt modelId="{4EFFE750-8821-49B8-89B9-5D46FB9EC977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dirty="0" smtClean="0"/>
            <a:t>Contribuições e Questionamentos</a:t>
          </a:r>
          <a:endParaRPr lang="pt-BR" dirty="0"/>
        </a:p>
      </dgm:t>
    </dgm:pt>
    <dgm:pt modelId="{2B0EBA99-CACA-4F4F-AE86-A470E33232CB}" type="parTrans" cxnId="{C15AE057-B568-44E6-B739-92D0519EAC36}">
      <dgm:prSet/>
      <dgm:spPr/>
      <dgm:t>
        <a:bodyPr/>
        <a:lstStyle/>
        <a:p>
          <a:endParaRPr lang="pt-BR"/>
        </a:p>
      </dgm:t>
    </dgm:pt>
    <dgm:pt modelId="{1DF3D8D6-1F5F-4768-9A68-1E948B81DC10}" type="sibTrans" cxnId="{C15AE057-B568-44E6-B739-92D0519EAC36}">
      <dgm:prSet/>
      <dgm:spPr>
        <a:solidFill>
          <a:srgbClr val="FFC000"/>
        </a:solidFill>
      </dgm:spPr>
      <dgm:t>
        <a:bodyPr/>
        <a:lstStyle/>
        <a:p>
          <a:endParaRPr lang="pt-BR"/>
        </a:p>
      </dgm:t>
    </dgm:pt>
    <dgm:pt modelId="{A559A298-1307-449F-8100-02E7FB0510CD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sz="17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NOVO RELATÓRIO E PROPOSTA DE LEI 2015</a:t>
          </a:r>
          <a:endParaRPr lang="pt-BR" sz="1700" b="1" i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CC5F4F-3C9B-4574-B258-1BEA7A9A2105}" type="parTrans" cxnId="{F0BF32EF-9D77-473A-A043-D0589C39EAB8}">
      <dgm:prSet/>
      <dgm:spPr/>
      <dgm:t>
        <a:bodyPr/>
        <a:lstStyle/>
        <a:p>
          <a:endParaRPr lang="pt-BR"/>
        </a:p>
      </dgm:t>
    </dgm:pt>
    <dgm:pt modelId="{E069FA6E-36F3-4402-BB05-0EC0B0F47334}" type="sibTrans" cxnId="{F0BF32EF-9D77-473A-A043-D0589C39EAB8}">
      <dgm:prSet/>
      <dgm:spPr/>
      <dgm:t>
        <a:bodyPr/>
        <a:lstStyle/>
        <a:p>
          <a:endParaRPr lang="pt-BR"/>
        </a:p>
      </dgm:t>
    </dgm:pt>
    <dgm:pt modelId="{9BB33360-5423-4DCD-9085-A7C29976B962}" type="pres">
      <dgm:prSet presAssocID="{60AC00AC-6367-464F-ACCC-C950284BD7DD}" presName="Name0" presStyleCnt="0">
        <dgm:presLayoutVars>
          <dgm:dir/>
          <dgm:resizeHandles val="exact"/>
        </dgm:presLayoutVars>
      </dgm:prSet>
      <dgm:spPr/>
    </dgm:pt>
    <dgm:pt modelId="{DF400986-4F64-45EF-BA2B-29A7BB9F1B57}" type="pres">
      <dgm:prSet presAssocID="{D8525320-D641-4F24-B6E3-0EB1A611528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D814A9-1AD4-4AFB-86DE-63EFF0DD01DE}" type="pres">
      <dgm:prSet presAssocID="{30E15F9B-E9CE-4B71-88F9-CCD096AC0132}" presName="sibTrans" presStyleLbl="sibTrans2D1" presStyleIdx="0" presStyleCnt="3" custLinFactNeighborX="-1083" custLinFactNeighborY="73039"/>
      <dgm:spPr/>
      <dgm:t>
        <a:bodyPr/>
        <a:lstStyle/>
        <a:p>
          <a:endParaRPr lang="pt-BR"/>
        </a:p>
      </dgm:t>
    </dgm:pt>
    <dgm:pt modelId="{33C1AD5F-0798-4382-9CFC-196D11A0FD58}" type="pres">
      <dgm:prSet presAssocID="{30E15F9B-E9CE-4B71-88F9-CCD096AC0132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460EA655-CCFC-4642-8492-4D2972584EDD}" type="pres">
      <dgm:prSet presAssocID="{DCCCF78F-1A60-4D6A-85C8-31B85A48A32C}" presName="node" presStyleLbl="node1" presStyleIdx="1" presStyleCnt="4" custLinFactNeighborX="-11941" custLinFactNeighborY="159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FF0D86-2A39-44B4-9CBC-2BD7C2A4D067}" type="pres">
      <dgm:prSet presAssocID="{4891DB08-1CA2-4AC0-8EF1-6DB77C5745E3}" presName="sibTrans" presStyleLbl="sibTrans2D1" presStyleIdx="1" presStyleCnt="3" custLinFactNeighborX="6734" custLinFactNeighborY="77336"/>
      <dgm:spPr/>
      <dgm:t>
        <a:bodyPr/>
        <a:lstStyle/>
        <a:p>
          <a:endParaRPr lang="pt-BR"/>
        </a:p>
      </dgm:t>
    </dgm:pt>
    <dgm:pt modelId="{409F9F27-22E5-4D92-94D4-D13EA2A0C164}" type="pres">
      <dgm:prSet presAssocID="{4891DB08-1CA2-4AC0-8EF1-6DB77C5745E3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683C46A7-E862-48F6-A045-D21291BA47D0}" type="pres">
      <dgm:prSet presAssocID="{4EFFE750-8821-49B8-89B9-5D46FB9EC97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2962811-19A8-457F-B556-AF753607A5F1}" type="pres">
      <dgm:prSet presAssocID="{1DF3D8D6-1F5F-4768-9A68-1E948B81DC10}" presName="sibTrans" presStyleLbl="sibTrans2D1" presStyleIdx="2" presStyleCnt="3" custLinFactNeighborX="5026" custLinFactNeighborY="79484"/>
      <dgm:spPr/>
      <dgm:t>
        <a:bodyPr/>
        <a:lstStyle/>
        <a:p>
          <a:endParaRPr lang="pt-BR"/>
        </a:p>
      </dgm:t>
    </dgm:pt>
    <dgm:pt modelId="{9076CDCF-8E2E-40A2-9853-7E5FFD37AFCC}" type="pres">
      <dgm:prSet presAssocID="{1DF3D8D6-1F5F-4768-9A68-1E948B81DC10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C69F81E8-D319-4AC1-8E7F-C1AF82621E90}" type="pres">
      <dgm:prSet presAssocID="{A559A298-1307-449F-8100-02E7FB0510CD}" presName="node" presStyleLbl="node1" presStyleIdx="3" presStyleCnt="4" custScaleX="121000" custScaleY="121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0B68416-C137-49F8-A607-1EB473994308}" type="presOf" srcId="{D8525320-D641-4F24-B6E3-0EB1A6115287}" destId="{DF400986-4F64-45EF-BA2B-29A7BB9F1B57}" srcOrd="0" destOrd="0" presId="urn:microsoft.com/office/officeart/2005/8/layout/process1"/>
    <dgm:cxn modelId="{D58F5898-CC93-4E39-A02B-F21986E2342C}" type="presOf" srcId="{DCCCF78F-1A60-4D6A-85C8-31B85A48A32C}" destId="{460EA655-CCFC-4642-8492-4D2972584EDD}" srcOrd="0" destOrd="0" presId="urn:microsoft.com/office/officeart/2005/8/layout/process1"/>
    <dgm:cxn modelId="{4D79F287-0BC6-47C0-AA53-1F2DF9A8343C}" type="presOf" srcId="{30E15F9B-E9CE-4B71-88F9-CCD096AC0132}" destId="{33C1AD5F-0798-4382-9CFC-196D11A0FD58}" srcOrd="1" destOrd="0" presId="urn:microsoft.com/office/officeart/2005/8/layout/process1"/>
    <dgm:cxn modelId="{186EAB3F-70D7-419C-A5AB-EC344E0FC607}" type="presOf" srcId="{4EFFE750-8821-49B8-89B9-5D46FB9EC977}" destId="{683C46A7-E862-48F6-A045-D21291BA47D0}" srcOrd="0" destOrd="0" presId="urn:microsoft.com/office/officeart/2005/8/layout/process1"/>
    <dgm:cxn modelId="{F0BF32EF-9D77-473A-A043-D0589C39EAB8}" srcId="{60AC00AC-6367-464F-ACCC-C950284BD7DD}" destId="{A559A298-1307-449F-8100-02E7FB0510CD}" srcOrd="3" destOrd="0" parTransId="{2ACC5F4F-3C9B-4574-B258-1BEA7A9A2105}" sibTransId="{E069FA6E-36F3-4402-BB05-0EC0B0F47334}"/>
    <dgm:cxn modelId="{16CE5401-0BFE-4A21-A481-63BDE53F4A18}" srcId="{60AC00AC-6367-464F-ACCC-C950284BD7DD}" destId="{DCCCF78F-1A60-4D6A-85C8-31B85A48A32C}" srcOrd="1" destOrd="0" parTransId="{7EB84ECA-F98D-4052-ADD1-AF8CD8BF2965}" sibTransId="{4891DB08-1CA2-4AC0-8EF1-6DB77C5745E3}"/>
    <dgm:cxn modelId="{A10B0D94-9428-4679-B719-8B8B072052B9}" type="presOf" srcId="{4891DB08-1CA2-4AC0-8EF1-6DB77C5745E3}" destId="{53FF0D86-2A39-44B4-9CBC-2BD7C2A4D067}" srcOrd="0" destOrd="0" presId="urn:microsoft.com/office/officeart/2005/8/layout/process1"/>
    <dgm:cxn modelId="{BFFBE3D8-9456-41E1-A25C-E88F616B9F32}" type="presOf" srcId="{4891DB08-1CA2-4AC0-8EF1-6DB77C5745E3}" destId="{409F9F27-22E5-4D92-94D4-D13EA2A0C164}" srcOrd="1" destOrd="0" presId="urn:microsoft.com/office/officeart/2005/8/layout/process1"/>
    <dgm:cxn modelId="{1DA959F7-DC98-4AC1-8BD6-B2A0BC5B5B1B}" type="presOf" srcId="{60AC00AC-6367-464F-ACCC-C950284BD7DD}" destId="{9BB33360-5423-4DCD-9085-A7C29976B962}" srcOrd="0" destOrd="0" presId="urn:microsoft.com/office/officeart/2005/8/layout/process1"/>
    <dgm:cxn modelId="{91DF2158-FD8C-41BB-97FA-B7820C918747}" type="presOf" srcId="{A559A298-1307-449F-8100-02E7FB0510CD}" destId="{C69F81E8-D319-4AC1-8E7F-C1AF82621E90}" srcOrd="0" destOrd="0" presId="urn:microsoft.com/office/officeart/2005/8/layout/process1"/>
    <dgm:cxn modelId="{D36F3553-25BF-4A60-B125-650B9539E19F}" type="presOf" srcId="{1DF3D8D6-1F5F-4768-9A68-1E948B81DC10}" destId="{02962811-19A8-457F-B556-AF753607A5F1}" srcOrd="0" destOrd="0" presId="urn:microsoft.com/office/officeart/2005/8/layout/process1"/>
    <dgm:cxn modelId="{30A616AD-F294-4D89-A64A-E7FAC47EDEA7}" type="presOf" srcId="{30E15F9B-E9CE-4B71-88F9-CCD096AC0132}" destId="{96D814A9-1AD4-4AFB-86DE-63EFF0DD01DE}" srcOrd="0" destOrd="0" presId="urn:microsoft.com/office/officeart/2005/8/layout/process1"/>
    <dgm:cxn modelId="{C15AE057-B568-44E6-B739-92D0519EAC36}" srcId="{60AC00AC-6367-464F-ACCC-C950284BD7DD}" destId="{4EFFE750-8821-49B8-89B9-5D46FB9EC977}" srcOrd="2" destOrd="0" parTransId="{2B0EBA99-CACA-4F4F-AE86-A470E33232CB}" sibTransId="{1DF3D8D6-1F5F-4768-9A68-1E948B81DC10}"/>
    <dgm:cxn modelId="{5B71F346-4815-4098-BF9F-A6FAA577F06D}" srcId="{60AC00AC-6367-464F-ACCC-C950284BD7DD}" destId="{D8525320-D641-4F24-B6E3-0EB1A6115287}" srcOrd="0" destOrd="0" parTransId="{43F8600F-E39B-42E7-9286-9B0AD33AA847}" sibTransId="{30E15F9B-E9CE-4B71-88F9-CCD096AC0132}"/>
    <dgm:cxn modelId="{DFAC9A12-4748-4AF5-954E-E65144FC40FB}" type="presOf" srcId="{1DF3D8D6-1F5F-4768-9A68-1E948B81DC10}" destId="{9076CDCF-8E2E-40A2-9853-7E5FFD37AFCC}" srcOrd="1" destOrd="0" presId="urn:microsoft.com/office/officeart/2005/8/layout/process1"/>
    <dgm:cxn modelId="{3F188DC3-650A-493D-9A03-6523516C37AD}" type="presParOf" srcId="{9BB33360-5423-4DCD-9085-A7C29976B962}" destId="{DF400986-4F64-45EF-BA2B-29A7BB9F1B57}" srcOrd="0" destOrd="0" presId="urn:microsoft.com/office/officeart/2005/8/layout/process1"/>
    <dgm:cxn modelId="{64535AFA-CAEF-4893-83EA-C4A0D5821816}" type="presParOf" srcId="{9BB33360-5423-4DCD-9085-A7C29976B962}" destId="{96D814A9-1AD4-4AFB-86DE-63EFF0DD01DE}" srcOrd="1" destOrd="0" presId="urn:microsoft.com/office/officeart/2005/8/layout/process1"/>
    <dgm:cxn modelId="{4636FAC4-0935-4282-ABB5-1782D4EC8D3C}" type="presParOf" srcId="{96D814A9-1AD4-4AFB-86DE-63EFF0DD01DE}" destId="{33C1AD5F-0798-4382-9CFC-196D11A0FD58}" srcOrd="0" destOrd="0" presId="urn:microsoft.com/office/officeart/2005/8/layout/process1"/>
    <dgm:cxn modelId="{96F96ABC-49E4-4E3F-9651-7FD474BA933A}" type="presParOf" srcId="{9BB33360-5423-4DCD-9085-A7C29976B962}" destId="{460EA655-CCFC-4642-8492-4D2972584EDD}" srcOrd="2" destOrd="0" presId="urn:microsoft.com/office/officeart/2005/8/layout/process1"/>
    <dgm:cxn modelId="{43A36553-DF7B-4FEE-8936-CAFFCC126639}" type="presParOf" srcId="{9BB33360-5423-4DCD-9085-A7C29976B962}" destId="{53FF0D86-2A39-44B4-9CBC-2BD7C2A4D067}" srcOrd="3" destOrd="0" presId="urn:microsoft.com/office/officeart/2005/8/layout/process1"/>
    <dgm:cxn modelId="{5F6DD6C0-AF87-4D3A-AE92-CAC147975F59}" type="presParOf" srcId="{53FF0D86-2A39-44B4-9CBC-2BD7C2A4D067}" destId="{409F9F27-22E5-4D92-94D4-D13EA2A0C164}" srcOrd="0" destOrd="0" presId="urn:microsoft.com/office/officeart/2005/8/layout/process1"/>
    <dgm:cxn modelId="{30C58AD6-1310-4083-9906-3324ABCBE4FF}" type="presParOf" srcId="{9BB33360-5423-4DCD-9085-A7C29976B962}" destId="{683C46A7-E862-48F6-A045-D21291BA47D0}" srcOrd="4" destOrd="0" presId="urn:microsoft.com/office/officeart/2005/8/layout/process1"/>
    <dgm:cxn modelId="{7DDDAA7D-3EF4-4141-9F18-CB5B5357479F}" type="presParOf" srcId="{9BB33360-5423-4DCD-9085-A7C29976B962}" destId="{02962811-19A8-457F-B556-AF753607A5F1}" srcOrd="5" destOrd="0" presId="urn:microsoft.com/office/officeart/2005/8/layout/process1"/>
    <dgm:cxn modelId="{E81012DA-7F02-4B26-8E1D-732C5367DDF0}" type="presParOf" srcId="{02962811-19A8-457F-B556-AF753607A5F1}" destId="{9076CDCF-8E2E-40A2-9853-7E5FFD37AFCC}" srcOrd="0" destOrd="0" presId="urn:microsoft.com/office/officeart/2005/8/layout/process1"/>
    <dgm:cxn modelId="{BAA503E5-46B1-444F-ABE8-F8F02337C6F6}" type="presParOf" srcId="{9BB33360-5423-4DCD-9085-A7C29976B962}" destId="{C69F81E8-D319-4AC1-8E7F-C1AF82621E9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89441A-23A0-4A48-A262-27F4D2620D4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A49E13D-A5D1-4BF1-9785-A934B078F8C7}">
      <dgm:prSet/>
      <dgm:spPr/>
      <dgm:t>
        <a:bodyPr/>
        <a:lstStyle/>
        <a:p>
          <a:pPr rtl="0"/>
          <a:r>
            <a:rPr lang="pt-BR" b="1" dirty="0" smtClean="0"/>
            <a:t>Identificação das unidades ambientais</a:t>
          </a:r>
          <a:endParaRPr lang="pt-BR" b="1" dirty="0"/>
        </a:p>
      </dgm:t>
    </dgm:pt>
    <dgm:pt modelId="{D5429F06-F5ED-4824-B4AB-3A039045A6B8}" type="parTrans" cxnId="{8B1A5B82-5629-4687-AB54-9465EAFDFF65}">
      <dgm:prSet/>
      <dgm:spPr/>
      <dgm:t>
        <a:bodyPr/>
        <a:lstStyle/>
        <a:p>
          <a:endParaRPr lang="pt-BR"/>
        </a:p>
      </dgm:t>
    </dgm:pt>
    <dgm:pt modelId="{1D9512BE-4624-4DD4-8E98-08CEB64F1E95}" type="sibTrans" cxnId="{8B1A5B82-5629-4687-AB54-9465EAFDFF65}">
      <dgm:prSet/>
      <dgm:spPr/>
      <dgm:t>
        <a:bodyPr/>
        <a:lstStyle/>
        <a:p>
          <a:endParaRPr lang="pt-BR"/>
        </a:p>
      </dgm:t>
    </dgm:pt>
    <dgm:pt modelId="{E54C1B8B-CDAB-4CF4-B532-238A37C6DA45}">
      <dgm:prSet/>
      <dgm:spPr/>
      <dgm:t>
        <a:bodyPr/>
        <a:lstStyle/>
        <a:p>
          <a:pPr rtl="0"/>
          <a:r>
            <a:rPr lang="pt-BR" b="1" dirty="0" smtClean="0"/>
            <a:t>Mapeamento da cobertura vegetal</a:t>
          </a:r>
          <a:endParaRPr lang="pt-BR" b="1" dirty="0"/>
        </a:p>
      </dgm:t>
    </dgm:pt>
    <dgm:pt modelId="{F5F8E9C2-BEF3-4D87-B323-A89E5FF1774A}" type="parTrans" cxnId="{522FB7F5-8732-467A-AAF2-7B6D5C1F1E18}">
      <dgm:prSet/>
      <dgm:spPr/>
      <dgm:t>
        <a:bodyPr/>
        <a:lstStyle/>
        <a:p>
          <a:endParaRPr lang="pt-BR"/>
        </a:p>
      </dgm:t>
    </dgm:pt>
    <dgm:pt modelId="{844F8E04-22C4-4D84-ADDB-5E71C859CB1E}" type="sibTrans" cxnId="{522FB7F5-8732-467A-AAF2-7B6D5C1F1E18}">
      <dgm:prSet/>
      <dgm:spPr/>
      <dgm:t>
        <a:bodyPr/>
        <a:lstStyle/>
        <a:p>
          <a:endParaRPr lang="pt-BR"/>
        </a:p>
      </dgm:t>
    </dgm:pt>
    <dgm:pt modelId="{37E8A20E-1BB2-426F-8891-187C3F32D54E}">
      <dgm:prSet/>
      <dgm:spPr/>
      <dgm:t>
        <a:bodyPr/>
        <a:lstStyle/>
        <a:p>
          <a:pPr rtl="0"/>
          <a:r>
            <a:rPr lang="pt-BR" b="1" dirty="0" smtClean="0"/>
            <a:t>Levantamento florístico</a:t>
          </a:r>
          <a:endParaRPr lang="pt-BR" b="1" dirty="0"/>
        </a:p>
      </dgm:t>
    </dgm:pt>
    <dgm:pt modelId="{96EF5F13-4313-42DF-87C1-F284051DA388}" type="parTrans" cxnId="{CD1C0063-877B-4339-8042-CADA7FFA01B4}">
      <dgm:prSet/>
      <dgm:spPr/>
      <dgm:t>
        <a:bodyPr/>
        <a:lstStyle/>
        <a:p>
          <a:endParaRPr lang="pt-BR"/>
        </a:p>
      </dgm:t>
    </dgm:pt>
    <dgm:pt modelId="{BA30A2C1-8662-4388-BDA8-98FB6040DE9B}" type="sibTrans" cxnId="{CD1C0063-877B-4339-8042-CADA7FFA01B4}">
      <dgm:prSet/>
      <dgm:spPr/>
      <dgm:t>
        <a:bodyPr/>
        <a:lstStyle/>
        <a:p>
          <a:endParaRPr lang="pt-BR"/>
        </a:p>
      </dgm:t>
    </dgm:pt>
    <dgm:pt modelId="{33783978-A5DC-4EDC-9F5E-9C2BDA812546}">
      <dgm:prSet/>
      <dgm:spPr/>
      <dgm:t>
        <a:bodyPr/>
        <a:lstStyle/>
        <a:p>
          <a:pPr rtl="0"/>
          <a:r>
            <a:rPr lang="pt-BR" b="1" dirty="0" smtClean="0"/>
            <a:t>Redelimitação das unidades de paisagem</a:t>
          </a:r>
          <a:endParaRPr lang="pt-BR" b="1" dirty="0"/>
        </a:p>
      </dgm:t>
    </dgm:pt>
    <dgm:pt modelId="{5988884F-7244-420F-B577-347B99C3E397}" type="parTrans" cxnId="{7BDE5719-8EDC-4423-8F3B-3B4497F70EA6}">
      <dgm:prSet/>
      <dgm:spPr/>
      <dgm:t>
        <a:bodyPr/>
        <a:lstStyle/>
        <a:p>
          <a:endParaRPr lang="pt-BR"/>
        </a:p>
      </dgm:t>
    </dgm:pt>
    <dgm:pt modelId="{F8A5CC57-4AA1-4169-A01F-723F01468C4C}" type="sibTrans" cxnId="{7BDE5719-8EDC-4423-8F3B-3B4497F70EA6}">
      <dgm:prSet/>
      <dgm:spPr/>
      <dgm:t>
        <a:bodyPr/>
        <a:lstStyle/>
        <a:p>
          <a:endParaRPr lang="pt-BR"/>
        </a:p>
      </dgm:t>
    </dgm:pt>
    <dgm:pt modelId="{8DEFEF4E-CA8D-45E6-8833-54D6DB68132B}">
      <dgm:prSet/>
      <dgm:spPr/>
      <dgm:t>
        <a:bodyPr/>
        <a:lstStyle/>
        <a:p>
          <a:pPr rtl="0"/>
          <a:r>
            <a:rPr lang="pt-BR" b="1" dirty="0" smtClean="0"/>
            <a:t>Inventário conservacionista das lagoas naturais</a:t>
          </a:r>
          <a:endParaRPr lang="pt-BR" b="1" dirty="0"/>
        </a:p>
      </dgm:t>
    </dgm:pt>
    <dgm:pt modelId="{96128A6D-D317-45A9-A4DA-D84500AD1E6D}" type="parTrans" cxnId="{9418AA10-6807-42B8-A01D-8077471B8C0E}">
      <dgm:prSet/>
      <dgm:spPr/>
      <dgm:t>
        <a:bodyPr/>
        <a:lstStyle/>
        <a:p>
          <a:endParaRPr lang="pt-BR"/>
        </a:p>
      </dgm:t>
    </dgm:pt>
    <dgm:pt modelId="{55D0D37C-BC49-451D-BA03-2DC431764054}" type="sibTrans" cxnId="{9418AA10-6807-42B8-A01D-8077471B8C0E}">
      <dgm:prSet/>
      <dgm:spPr/>
      <dgm:t>
        <a:bodyPr/>
        <a:lstStyle/>
        <a:p>
          <a:endParaRPr lang="pt-BR"/>
        </a:p>
      </dgm:t>
    </dgm:pt>
    <dgm:pt modelId="{181DB357-F60C-45FC-80D1-4DA168907330}">
      <dgm:prSet/>
      <dgm:spPr/>
      <dgm:t>
        <a:bodyPr/>
        <a:lstStyle/>
        <a:p>
          <a:pPr rtl="0"/>
          <a:r>
            <a:rPr lang="pt-BR" b="1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O que são Unidades Ambientais? Exemplos.</a:t>
          </a:r>
          <a:endParaRPr lang="pt-BR" dirty="0"/>
        </a:p>
      </dgm:t>
    </dgm:pt>
    <dgm:pt modelId="{AB323F61-805A-426B-97B5-CD1756BFB559}" type="parTrans" cxnId="{C24514F5-0FE4-45AD-BD7B-6C966C6E124F}">
      <dgm:prSet/>
      <dgm:spPr/>
      <dgm:t>
        <a:bodyPr/>
        <a:lstStyle/>
        <a:p>
          <a:endParaRPr lang="pt-BR"/>
        </a:p>
      </dgm:t>
    </dgm:pt>
    <dgm:pt modelId="{FD6DCFEB-A714-4D97-96BD-56BBEAAD9605}" type="sibTrans" cxnId="{C24514F5-0FE4-45AD-BD7B-6C966C6E124F}">
      <dgm:prSet/>
      <dgm:spPr/>
      <dgm:t>
        <a:bodyPr/>
        <a:lstStyle/>
        <a:p>
          <a:endParaRPr lang="pt-BR"/>
        </a:p>
      </dgm:t>
    </dgm:pt>
    <dgm:pt modelId="{9F935858-6BE1-4D9C-BE52-4A0DCEB330E9}">
      <dgm:prSet/>
      <dgm:spPr/>
      <dgm:t>
        <a:bodyPr/>
        <a:lstStyle/>
        <a:p>
          <a:pPr rtl="0"/>
          <a:r>
            <a:rPr lang="pt-BR" b="1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Para que serve a cobertura vegetal? Quais as implicações para a população residente?</a:t>
          </a:r>
          <a:endParaRPr lang="pt-BR" dirty="0"/>
        </a:p>
      </dgm:t>
    </dgm:pt>
    <dgm:pt modelId="{B39ECFF1-C176-464F-9A6A-81BC178AEC76}" type="parTrans" cxnId="{24465EA2-B438-4044-8380-F78BFBF1687D}">
      <dgm:prSet/>
      <dgm:spPr/>
      <dgm:t>
        <a:bodyPr/>
        <a:lstStyle/>
        <a:p>
          <a:endParaRPr lang="pt-BR"/>
        </a:p>
      </dgm:t>
    </dgm:pt>
    <dgm:pt modelId="{631D6D2D-EECB-4DE2-BDF7-1D8DE9951C6A}" type="sibTrans" cxnId="{24465EA2-B438-4044-8380-F78BFBF1687D}">
      <dgm:prSet/>
      <dgm:spPr/>
      <dgm:t>
        <a:bodyPr/>
        <a:lstStyle/>
        <a:p>
          <a:endParaRPr lang="pt-BR"/>
        </a:p>
      </dgm:t>
    </dgm:pt>
    <dgm:pt modelId="{4BD57D40-6C0F-4317-8168-DA4160FBE097}">
      <dgm:prSet/>
      <dgm:spPr/>
      <dgm:t>
        <a:bodyPr/>
        <a:lstStyle/>
        <a:p>
          <a:pPr rtl="0"/>
          <a:r>
            <a:rPr lang="pt-BR" b="1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O que é e qual a importância desse levantamento? </a:t>
          </a:r>
          <a:endParaRPr lang="pt-BR" dirty="0"/>
        </a:p>
      </dgm:t>
    </dgm:pt>
    <dgm:pt modelId="{379177EB-002E-49EA-9348-306E09F227B9}" type="parTrans" cxnId="{94651AAE-F51E-4F16-8ECD-D415E4EFCB25}">
      <dgm:prSet/>
      <dgm:spPr/>
      <dgm:t>
        <a:bodyPr/>
        <a:lstStyle/>
        <a:p>
          <a:endParaRPr lang="pt-BR"/>
        </a:p>
      </dgm:t>
    </dgm:pt>
    <dgm:pt modelId="{41C5FA9F-5F14-44F1-8F0B-88E61F9C2AC6}" type="sibTrans" cxnId="{94651AAE-F51E-4F16-8ECD-D415E4EFCB25}">
      <dgm:prSet/>
      <dgm:spPr/>
      <dgm:t>
        <a:bodyPr/>
        <a:lstStyle/>
        <a:p>
          <a:endParaRPr lang="pt-BR"/>
        </a:p>
      </dgm:t>
    </dgm:pt>
    <dgm:pt modelId="{788C61BA-9C7D-4BBE-B27F-B750C89F2B21}">
      <dgm:prSet/>
      <dgm:spPr/>
      <dgm:t>
        <a:bodyPr/>
        <a:lstStyle/>
        <a:p>
          <a:pPr rtl="0"/>
          <a:r>
            <a:rPr lang="pt-BR" b="1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O que são APP e para que servem? </a:t>
          </a:r>
          <a:endParaRPr lang="pt-BR" dirty="0"/>
        </a:p>
      </dgm:t>
    </dgm:pt>
    <dgm:pt modelId="{E10DA571-8C5C-456C-815E-88D2244BA243}" type="parTrans" cxnId="{2C592AAB-A7F5-48C0-87C4-7CC222676324}">
      <dgm:prSet/>
      <dgm:spPr/>
      <dgm:t>
        <a:bodyPr/>
        <a:lstStyle/>
        <a:p>
          <a:endParaRPr lang="pt-BR"/>
        </a:p>
      </dgm:t>
    </dgm:pt>
    <dgm:pt modelId="{AD02A536-58F2-4FAB-9C47-04DCB8C63621}" type="sibTrans" cxnId="{2C592AAB-A7F5-48C0-87C4-7CC222676324}">
      <dgm:prSet/>
      <dgm:spPr/>
      <dgm:t>
        <a:bodyPr/>
        <a:lstStyle/>
        <a:p>
          <a:endParaRPr lang="pt-BR"/>
        </a:p>
      </dgm:t>
    </dgm:pt>
    <dgm:pt modelId="{AE7FBEE4-942A-4924-B7E6-B7306032B192}">
      <dgm:prSet/>
      <dgm:spPr/>
      <dgm:t>
        <a:bodyPr/>
        <a:lstStyle/>
        <a:p>
          <a:pPr rtl="0"/>
          <a:r>
            <a:rPr lang="pt-BR" b="1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Para que serviu esse estudo? </a:t>
          </a:r>
          <a:endParaRPr lang="pt-BR" dirty="0"/>
        </a:p>
      </dgm:t>
    </dgm:pt>
    <dgm:pt modelId="{5315B82F-D2E2-47C1-8291-29D0BB067923}" type="parTrans" cxnId="{59B672BC-3A44-461B-908E-92BF5796C78B}">
      <dgm:prSet/>
      <dgm:spPr/>
      <dgm:t>
        <a:bodyPr/>
        <a:lstStyle/>
        <a:p>
          <a:endParaRPr lang="pt-BR"/>
        </a:p>
      </dgm:t>
    </dgm:pt>
    <dgm:pt modelId="{600576AA-A42A-4778-BDBD-6D78D5024C2D}" type="sibTrans" cxnId="{59B672BC-3A44-461B-908E-92BF5796C78B}">
      <dgm:prSet/>
      <dgm:spPr/>
      <dgm:t>
        <a:bodyPr/>
        <a:lstStyle/>
        <a:p>
          <a:endParaRPr lang="pt-BR"/>
        </a:p>
      </dgm:t>
    </dgm:pt>
    <dgm:pt modelId="{6F17B898-10BA-4004-9DFA-0DDFA92B5B50}">
      <dgm:prSet/>
      <dgm:spPr/>
      <dgm:t>
        <a:bodyPr/>
        <a:lstStyle/>
        <a:p>
          <a:pPr rtl="0"/>
          <a:r>
            <a:rPr lang="pt-BR" b="1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O que é ? E qual a finalidade?</a:t>
          </a:r>
          <a:endParaRPr lang="pt-BR" dirty="0"/>
        </a:p>
      </dgm:t>
    </dgm:pt>
    <dgm:pt modelId="{868CB6D4-014C-423B-BB0C-84396B7CE05F}" type="parTrans" cxnId="{E6A81FC3-B6FF-441B-BBA5-87EB90C3AFAE}">
      <dgm:prSet/>
      <dgm:spPr/>
      <dgm:t>
        <a:bodyPr/>
        <a:lstStyle/>
        <a:p>
          <a:endParaRPr lang="pt-BR"/>
        </a:p>
      </dgm:t>
    </dgm:pt>
    <dgm:pt modelId="{FEFC182E-DAF3-4BCE-86EE-EC62A179CC72}" type="sibTrans" cxnId="{E6A81FC3-B6FF-441B-BBA5-87EB90C3AFAE}">
      <dgm:prSet/>
      <dgm:spPr/>
      <dgm:t>
        <a:bodyPr/>
        <a:lstStyle/>
        <a:p>
          <a:endParaRPr lang="pt-BR"/>
        </a:p>
      </dgm:t>
    </dgm:pt>
    <dgm:pt modelId="{616D7AE0-6AAF-449E-A782-B8737E94A503}">
      <dgm:prSet/>
      <dgm:spPr/>
      <dgm:t>
        <a:bodyPr/>
        <a:lstStyle/>
        <a:p>
          <a:pPr rtl="0"/>
          <a:r>
            <a:rPr lang="pt-BR" b="1" dirty="0" smtClean="0"/>
            <a:t>Identificação das Áreas de Preservação Permanente</a:t>
          </a:r>
          <a:endParaRPr lang="pt-BR" b="1" dirty="0"/>
        </a:p>
      </dgm:t>
    </dgm:pt>
    <dgm:pt modelId="{1DD81AE2-CAFA-4877-90F2-240353BE0215}" type="sibTrans" cxnId="{DB2D5FB9-D5AB-48CA-A667-9AD6E423A9B0}">
      <dgm:prSet/>
      <dgm:spPr/>
      <dgm:t>
        <a:bodyPr/>
        <a:lstStyle/>
        <a:p>
          <a:endParaRPr lang="pt-BR"/>
        </a:p>
      </dgm:t>
    </dgm:pt>
    <dgm:pt modelId="{58867DCE-8997-4C47-AF3B-9BDC48F785A1}" type="parTrans" cxnId="{DB2D5FB9-D5AB-48CA-A667-9AD6E423A9B0}">
      <dgm:prSet/>
      <dgm:spPr/>
      <dgm:t>
        <a:bodyPr/>
        <a:lstStyle/>
        <a:p>
          <a:endParaRPr lang="pt-BR"/>
        </a:p>
      </dgm:t>
    </dgm:pt>
    <dgm:pt modelId="{726865B6-27B3-4C10-935D-911958EF8146}" type="pres">
      <dgm:prSet presAssocID="{0089441A-23A0-4A48-A262-27F4D2620D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D7F00CC-B90A-42EC-824E-9A8F7ED66DBD}" type="pres">
      <dgm:prSet presAssocID="{8A49E13D-A5D1-4BF1-9785-A934B078F8C7}" presName="linNode" presStyleCnt="0"/>
      <dgm:spPr/>
    </dgm:pt>
    <dgm:pt modelId="{7088D934-4217-45BB-BA60-B9D4EB24EF86}" type="pres">
      <dgm:prSet presAssocID="{8A49E13D-A5D1-4BF1-9785-A934B078F8C7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5D67363-8F3A-4E12-8680-4DD05D3AEAD0}" type="pres">
      <dgm:prSet presAssocID="{8A49E13D-A5D1-4BF1-9785-A934B078F8C7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70F97D-3987-4533-A99C-832EECB25E66}" type="pres">
      <dgm:prSet presAssocID="{1D9512BE-4624-4DD4-8E98-08CEB64F1E95}" presName="sp" presStyleCnt="0"/>
      <dgm:spPr/>
    </dgm:pt>
    <dgm:pt modelId="{A8186441-9685-4785-BF06-E224F5A40658}" type="pres">
      <dgm:prSet presAssocID="{E54C1B8B-CDAB-4CF4-B532-238A37C6DA45}" presName="linNode" presStyleCnt="0"/>
      <dgm:spPr/>
    </dgm:pt>
    <dgm:pt modelId="{94D6334C-B680-4522-B4D6-EB6C257D9C88}" type="pres">
      <dgm:prSet presAssocID="{E54C1B8B-CDAB-4CF4-B532-238A37C6DA45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7C81F8-8233-49EF-867F-E5A44B80AEEE}" type="pres">
      <dgm:prSet presAssocID="{E54C1B8B-CDAB-4CF4-B532-238A37C6DA45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C5C3BDC-8A88-4AE0-B0E6-EB0C84E4FF9E}" type="pres">
      <dgm:prSet presAssocID="{844F8E04-22C4-4D84-ADDB-5E71C859CB1E}" presName="sp" presStyleCnt="0"/>
      <dgm:spPr/>
    </dgm:pt>
    <dgm:pt modelId="{D0F61B8B-E24F-41D4-9BCE-AC0887C02136}" type="pres">
      <dgm:prSet presAssocID="{37E8A20E-1BB2-426F-8891-187C3F32D54E}" presName="linNode" presStyleCnt="0"/>
      <dgm:spPr/>
    </dgm:pt>
    <dgm:pt modelId="{4C9F52F4-B84A-4412-A809-20B368D130B7}" type="pres">
      <dgm:prSet presAssocID="{37E8A20E-1BB2-426F-8891-187C3F32D54E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78E7C22-77F8-4876-BEE0-CB7FE55797EF}" type="pres">
      <dgm:prSet presAssocID="{37E8A20E-1BB2-426F-8891-187C3F32D54E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BFFD688-D56C-4D81-80CB-57F9349278DD}" type="pres">
      <dgm:prSet presAssocID="{BA30A2C1-8662-4388-BDA8-98FB6040DE9B}" presName="sp" presStyleCnt="0"/>
      <dgm:spPr/>
    </dgm:pt>
    <dgm:pt modelId="{169D2E0D-4E49-49DF-A3D8-91A59B5F59F9}" type="pres">
      <dgm:prSet presAssocID="{616D7AE0-6AAF-449E-A782-B8737E94A503}" presName="linNode" presStyleCnt="0"/>
      <dgm:spPr/>
    </dgm:pt>
    <dgm:pt modelId="{1C057803-A474-4BCE-BEB8-AA42DFCBF6CF}" type="pres">
      <dgm:prSet presAssocID="{616D7AE0-6AAF-449E-A782-B8737E94A50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502337-AF14-4FE6-A0A8-54E3064434B4}" type="pres">
      <dgm:prSet presAssocID="{616D7AE0-6AAF-449E-A782-B8737E94A503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EDBF9FD-7EC3-4DF7-8793-97A7B217746D}" type="pres">
      <dgm:prSet presAssocID="{1DD81AE2-CAFA-4877-90F2-240353BE0215}" presName="sp" presStyleCnt="0"/>
      <dgm:spPr/>
    </dgm:pt>
    <dgm:pt modelId="{3825D346-6F4C-4ACB-B412-7A05B072DE4C}" type="pres">
      <dgm:prSet presAssocID="{33783978-A5DC-4EDC-9F5E-9C2BDA812546}" presName="linNode" presStyleCnt="0"/>
      <dgm:spPr/>
    </dgm:pt>
    <dgm:pt modelId="{A876A12F-6216-4181-BF2F-A3E96102371D}" type="pres">
      <dgm:prSet presAssocID="{33783978-A5DC-4EDC-9F5E-9C2BDA812546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CC898C-67F8-4F0F-8F72-8011CF37C148}" type="pres">
      <dgm:prSet presAssocID="{33783978-A5DC-4EDC-9F5E-9C2BDA812546}" presName="descendantText" presStyleLbl="alignAccFollowNode1" presStyleIdx="4" presStyleCnt="6" custLinFactNeighborX="1506" custLinFactNeighborY="-402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5CC0B5B-35AB-476D-B4D8-905C032A7AB0}" type="pres">
      <dgm:prSet presAssocID="{F8A5CC57-4AA1-4169-A01F-723F01468C4C}" presName="sp" presStyleCnt="0"/>
      <dgm:spPr/>
    </dgm:pt>
    <dgm:pt modelId="{523F886B-4530-47B5-AA5E-05DE7007B508}" type="pres">
      <dgm:prSet presAssocID="{8DEFEF4E-CA8D-45E6-8833-54D6DB68132B}" presName="linNode" presStyleCnt="0"/>
      <dgm:spPr/>
    </dgm:pt>
    <dgm:pt modelId="{EEFBB6F7-20B0-4E78-BB37-DF421DFF19B4}" type="pres">
      <dgm:prSet presAssocID="{8DEFEF4E-CA8D-45E6-8833-54D6DB68132B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8F81FC-6E3A-4594-856E-03761E7FCDE7}" type="pres">
      <dgm:prSet presAssocID="{8DEFEF4E-CA8D-45E6-8833-54D6DB68132B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8BE3B29-2D5A-4661-8626-10E174DBFFA7}" type="presOf" srcId="{9F935858-6BE1-4D9C-BE52-4A0DCEB330E9}" destId="{637C81F8-8233-49EF-867F-E5A44B80AEEE}" srcOrd="0" destOrd="0" presId="urn:microsoft.com/office/officeart/2005/8/layout/vList5"/>
    <dgm:cxn modelId="{2FFB5ED2-E1FD-4101-9279-22631DA6E0B6}" type="presOf" srcId="{E54C1B8B-CDAB-4CF4-B532-238A37C6DA45}" destId="{94D6334C-B680-4522-B4D6-EB6C257D9C88}" srcOrd="0" destOrd="0" presId="urn:microsoft.com/office/officeart/2005/8/layout/vList5"/>
    <dgm:cxn modelId="{0BE18AC8-6EA8-45DB-8ACE-BEC37F2554A6}" type="presOf" srcId="{4BD57D40-6C0F-4317-8168-DA4160FBE097}" destId="{578E7C22-77F8-4876-BEE0-CB7FE55797EF}" srcOrd="0" destOrd="0" presId="urn:microsoft.com/office/officeart/2005/8/layout/vList5"/>
    <dgm:cxn modelId="{CD1C0063-877B-4339-8042-CADA7FFA01B4}" srcId="{0089441A-23A0-4A48-A262-27F4D2620D4B}" destId="{37E8A20E-1BB2-426F-8891-187C3F32D54E}" srcOrd="2" destOrd="0" parTransId="{96EF5F13-4313-42DF-87C1-F284051DA388}" sibTransId="{BA30A2C1-8662-4388-BDA8-98FB6040DE9B}"/>
    <dgm:cxn modelId="{EE8C882B-EDDC-421C-BDB6-0B91C0A81294}" type="presOf" srcId="{AE7FBEE4-942A-4924-B7E6-B7306032B192}" destId="{31CC898C-67F8-4F0F-8F72-8011CF37C148}" srcOrd="0" destOrd="0" presId="urn:microsoft.com/office/officeart/2005/8/layout/vList5"/>
    <dgm:cxn modelId="{FFEEE953-F1A6-4EF9-B327-1D19CD3FACBB}" type="presOf" srcId="{33783978-A5DC-4EDC-9F5E-9C2BDA812546}" destId="{A876A12F-6216-4181-BF2F-A3E96102371D}" srcOrd="0" destOrd="0" presId="urn:microsoft.com/office/officeart/2005/8/layout/vList5"/>
    <dgm:cxn modelId="{E6A81FC3-B6FF-441B-BBA5-87EB90C3AFAE}" srcId="{8DEFEF4E-CA8D-45E6-8833-54D6DB68132B}" destId="{6F17B898-10BA-4004-9DFA-0DDFA92B5B50}" srcOrd="0" destOrd="0" parTransId="{868CB6D4-014C-423B-BB0C-84396B7CE05F}" sibTransId="{FEFC182E-DAF3-4BCE-86EE-EC62A179CC72}"/>
    <dgm:cxn modelId="{94651AAE-F51E-4F16-8ECD-D415E4EFCB25}" srcId="{37E8A20E-1BB2-426F-8891-187C3F32D54E}" destId="{4BD57D40-6C0F-4317-8168-DA4160FBE097}" srcOrd="0" destOrd="0" parTransId="{379177EB-002E-49EA-9348-306E09F227B9}" sibTransId="{41C5FA9F-5F14-44F1-8F0B-88E61F9C2AC6}"/>
    <dgm:cxn modelId="{DB2D5FB9-D5AB-48CA-A667-9AD6E423A9B0}" srcId="{0089441A-23A0-4A48-A262-27F4D2620D4B}" destId="{616D7AE0-6AAF-449E-A782-B8737E94A503}" srcOrd="3" destOrd="0" parTransId="{58867DCE-8997-4C47-AF3B-9BDC48F785A1}" sibTransId="{1DD81AE2-CAFA-4877-90F2-240353BE0215}"/>
    <dgm:cxn modelId="{1AFF8DFF-1119-4A3F-82F9-1E28B81D375B}" type="presOf" srcId="{8A49E13D-A5D1-4BF1-9785-A934B078F8C7}" destId="{7088D934-4217-45BB-BA60-B9D4EB24EF86}" srcOrd="0" destOrd="0" presId="urn:microsoft.com/office/officeart/2005/8/layout/vList5"/>
    <dgm:cxn modelId="{F9F2D31C-BEF6-432C-B57F-67864F5FFA74}" type="presOf" srcId="{788C61BA-9C7D-4BBE-B27F-B750C89F2B21}" destId="{EA502337-AF14-4FE6-A0A8-54E3064434B4}" srcOrd="0" destOrd="0" presId="urn:microsoft.com/office/officeart/2005/8/layout/vList5"/>
    <dgm:cxn modelId="{9418AA10-6807-42B8-A01D-8077471B8C0E}" srcId="{0089441A-23A0-4A48-A262-27F4D2620D4B}" destId="{8DEFEF4E-CA8D-45E6-8833-54D6DB68132B}" srcOrd="5" destOrd="0" parTransId="{96128A6D-D317-45A9-A4DA-D84500AD1E6D}" sibTransId="{55D0D37C-BC49-451D-BA03-2DC431764054}"/>
    <dgm:cxn modelId="{522FB7F5-8732-467A-AAF2-7B6D5C1F1E18}" srcId="{0089441A-23A0-4A48-A262-27F4D2620D4B}" destId="{E54C1B8B-CDAB-4CF4-B532-238A37C6DA45}" srcOrd="1" destOrd="0" parTransId="{F5F8E9C2-BEF3-4D87-B323-A89E5FF1774A}" sibTransId="{844F8E04-22C4-4D84-ADDB-5E71C859CB1E}"/>
    <dgm:cxn modelId="{3B4F9516-A53A-4338-B514-E0EE5E84EBBF}" type="presOf" srcId="{616D7AE0-6AAF-449E-A782-B8737E94A503}" destId="{1C057803-A474-4BCE-BEB8-AA42DFCBF6CF}" srcOrd="0" destOrd="0" presId="urn:microsoft.com/office/officeart/2005/8/layout/vList5"/>
    <dgm:cxn modelId="{59B672BC-3A44-461B-908E-92BF5796C78B}" srcId="{33783978-A5DC-4EDC-9F5E-9C2BDA812546}" destId="{AE7FBEE4-942A-4924-B7E6-B7306032B192}" srcOrd="0" destOrd="0" parTransId="{5315B82F-D2E2-47C1-8291-29D0BB067923}" sibTransId="{600576AA-A42A-4778-BDBD-6D78D5024C2D}"/>
    <dgm:cxn modelId="{24465EA2-B438-4044-8380-F78BFBF1687D}" srcId="{E54C1B8B-CDAB-4CF4-B532-238A37C6DA45}" destId="{9F935858-6BE1-4D9C-BE52-4A0DCEB330E9}" srcOrd="0" destOrd="0" parTransId="{B39ECFF1-C176-464F-9A6A-81BC178AEC76}" sibTransId="{631D6D2D-EECB-4DE2-BDF7-1D8DE9951C6A}"/>
    <dgm:cxn modelId="{F9788DD0-E222-4347-BF1D-DE76F78339E3}" type="presOf" srcId="{6F17B898-10BA-4004-9DFA-0DDFA92B5B50}" destId="{BE8F81FC-6E3A-4594-856E-03761E7FCDE7}" srcOrd="0" destOrd="0" presId="urn:microsoft.com/office/officeart/2005/8/layout/vList5"/>
    <dgm:cxn modelId="{2C592AAB-A7F5-48C0-87C4-7CC222676324}" srcId="{616D7AE0-6AAF-449E-A782-B8737E94A503}" destId="{788C61BA-9C7D-4BBE-B27F-B750C89F2B21}" srcOrd="0" destOrd="0" parTransId="{E10DA571-8C5C-456C-815E-88D2244BA243}" sibTransId="{AD02A536-58F2-4FAB-9C47-04DCB8C63621}"/>
    <dgm:cxn modelId="{8B1A5B82-5629-4687-AB54-9465EAFDFF65}" srcId="{0089441A-23A0-4A48-A262-27F4D2620D4B}" destId="{8A49E13D-A5D1-4BF1-9785-A934B078F8C7}" srcOrd="0" destOrd="0" parTransId="{D5429F06-F5ED-4824-B4AB-3A039045A6B8}" sibTransId="{1D9512BE-4624-4DD4-8E98-08CEB64F1E95}"/>
    <dgm:cxn modelId="{C24514F5-0FE4-45AD-BD7B-6C966C6E124F}" srcId="{8A49E13D-A5D1-4BF1-9785-A934B078F8C7}" destId="{181DB357-F60C-45FC-80D1-4DA168907330}" srcOrd="0" destOrd="0" parTransId="{AB323F61-805A-426B-97B5-CD1756BFB559}" sibTransId="{FD6DCFEB-A714-4D97-96BD-56BBEAAD9605}"/>
    <dgm:cxn modelId="{D4C18C7E-CAE7-4F35-8118-8505FBCA7833}" type="presOf" srcId="{181DB357-F60C-45FC-80D1-4DA168907330}" destId="{C5D67363-8F3A-4E12-8680-4DD05D3AEAD0}" srcOrd="0" destOrd="0" presId="urn:microsoft.com/office/officeart/2005/8/layout/vList5"/>
    <dgm:cxn modelId="{8FE145F8-20A1-43B4-9A43-3A2405A484D8}" type="presOf" srcId="{8DEFEF4E-CA8D-45E6-8833-54D6DB68132B}" destId="{EEFBB6F7-20B0-4E78-BB37-DF421DFF19B4}" srcOrd="0" destOrd="0" presId="urn:microsoft.com/office/officeart/2005/8/layout/vList5"/>
    <dgm:cxn modelId="{1C85A861-2CF8-47F9-8930-0017E4157C07}" type="presOf" srcId="{0089441A-23A0-4A48-A262-27F4D2620D4B}" destId="{726865B6-27B3-4C10-935D-911958EF8146}" srcOrd="0" destOrd="0" presId="urn:microsoft.com/office/officeart/2005/8/layout/vList5"/>
    <dgm:cxn modelId="{921359C4-D1AC-44BA-A602-1B86121B699E}" type="presOf" srcId="{37E8A20E-1BB2-426F-8891-187C3F32D54E}" destId="{4C9F52F4-B84A-4412-A809-20B368D130B7}" srcOrd="0" destOrd="0" presId="urn:microsoft.com/office/officeart/2005/8/layout/vList5"/>
    <dgm:cxn modelId="{7BDE5719-8EDC-4423-8F3B-3B4497F70EA6}" srcId="{0089441A-23A0-4A48-A262-27F4D2620D4B}" destId="{33783978-A5DC-4EDC-9F5E-9C2BDA812546}" srcOrd="4" destOrd="0" parTransId="{5988884F-7244-420F-B577-347B99C3E397}" sibTransId="{F8A5CC57-4AA1-4169-A01F-723F01468C4C}"/>
    <dgm:cxn modelId="{33162692-066B-4B74-83E2-63F2327E627D}" type="presParOf" srcId="{726865B6-27B3-4C10-935D-911958EF8146}" destId="{BD7F00CC-B90A-42EC-824E-9A8F7ED66DBD}" srcOrd="0" destOrd="0" presId="urn:microsoft.com/office/officeart/2005/8/layout/vList5"/>
    <dgm:cxn modelId="{209C88DB-F9FE-4246-93EA-9DDA92512F9C}" type="presParOf" srcId="{BD7F00CC-B90A-42EC-824E-9A8F7ED66DBD}" destId="{7088D934-4217-45BB-BA60-B9D4EB24EF86}" srcOrd="0" destOrd="0" presId="urn:microsoft.com/office/officeart/2005/8/layout/vList5"/>
    <dgm:cxn modelId="{66600E87-AA18-4CB1-A70C-375E7ACAE68E}" type="presParOf" srcId="{BD7F00CC-B90A-42EC-824E-9A8F7ED66DBD}" destId="{C5D67363-8F3A-4E12-8680-4DD05D3AEAD0}" srcOrd="1" destOrd="0" presId="urn:microsoft.com/office/officeart/2005/8/layout/vList5"/>
    <dgm:cxn modelId="{1AB322C8-0EA1-46CB-87D9-3C63BF5F3CE1}" type="presParOf" srcId="{726865B6-27B3-4C10-935D-911958EF8146}" destId="{E270F97D-3987-4533-A99C-832EECB25E66}" srcOrd="1" destOrd="0" presId="urn:microsoft.com/office/officeart/2005/8/layout/vList5"/>
    <dgm:cxn modelId="{1C15DC30-192D-4346-B742-352843308038}" type="presParOf" srcId="{726865B6-27B3-4C10-935D-911958EF8146}" destId="{A8186441-9685-4785-BF06-E224F5A40658}" srcOrd="2" destOrd="0" presId="urn:microsoft.com/office/officeart/2005/8/layout/vList5"/>
    <dgm:cxn modelId="{A70A5CB4-C3B1-43A5-8850-203C5CA2C73B}" type="presParOf" srcId="{A8186441-9685-4785-BF06-E224F5A40658}" destId="{94D6334C-B680-4522-B4D6-EB6C257D9C88}" srcOrd="0" destOrd="0" presId="urn:microsoft.com/office/officeart/2005/8/layout/vList5"/>
    <dgm:cxn modelId="{E246CC9D-4CD2-4AAB-A95D-1F2985B67A88}" type="presParOf" srcId="{A8186441-9685-4785-BF06-E224F5A40658}" destId="{637C81F8-8233-49EF-867F-E5A44B80AEEE}" srcOrd="1" destOrd="0" presId="urn:microsoft.com/office/officeart/2005/8/layout/vList5"/>
    <dgm:cxn modelId="{EB7B3049-12A9-4821-A5A7-28B957DA48AB}" type="presParOf" srcId="{726865B6-27B3-4C10-935D-911958EF8146}" destId="{3C5C3BDC-8A88-4AE0-B0E6-EB0C84E4FF9E}" srcOrd="3" destOrd="0" presId="urn:microsoft.com/office/officeart/2005/8/layout/vList5"/>
    <dgm:cxn modelId="{FC54263E-C75E-4623-AF8C-1DBE2F91F854}" type="presParOf" srcId="{726865B6-27B3-4C10-935D-911958EF8146}" destId="{D0F61B8B-E24F-41D4-9BCE-AC0887C02136}" srcOrd="4" destOrd="0" presId="urn:microsoft.com/office/officeart/2005/8/layout/vList5"/>
    <dgm:cxn modelId="{379674AE-4740-47AF-815D-89205D456F9B}" type="presParOf" srcId="{D0F61B8B-E24F-41D4-9BCE-AC0887C02136}" destId="{4C9F52F4-B84A-4412-A809-20B368D130B7}" srcOrd="0" destOrd="0" presId="urn:microsoft.com/office/officeart/2005/8/layout/vList5"/>
    <dgm:cxn modelId="{64FA431F-1AC1-4B6F-8FF1-3967B5CA3E2F}" type="presParOf" srcId="{D0F61B8B-E24F-41D4-9BCE-AC0887C02136}" destId="{578E7C22-77F8-4876-BEE0-CB7FE55797EF}" srcOrd="1" destOrd="0" presId="urn:microsoft.com/office/officeart/2005/8/layout/vList5"/>
    <dgm:cxn modelId="{5F935D42-1E2F-4A3D-B106-C40D6BA63B14}" type="presParOf" srcId="{726865B6-27B3-4C10-935D-911958EF8146}" destId="{4BFFD688-D56C-4D81-80CB-57F9349278DD}" srcOrd="5" destOrd="0" presId="urn:microsoft.com/office/officeart/2005/8/layout/vList5"/>
    <dgm:cxn modelId="{C6308B81-EA4F-4CF9-AE06-43E83F0E8387}" type="presParOf" srcId="{726865B6-27B3-4C10-935D-911958EF8146}" destId="{169D2E0D-4E49-49DF-A3D8-91A59B5F59F9}" srcOrd="6" destOrd="0" presId="urn:microsoft.com/office/officeart/2005/8/layout/vList5"/>
    <dgm:cxn modelId="{265F20CD-BEA5-4D99-BBF6-D3466EFB7C60}" type="presParOf" srcId="{169D2E0D-4E49-49DF-A3D8-91A59B5F59F9}" destId="{1C057803-A474-4BCE-BEB8-AA42DFCBF6CF}" srcOrd="0" destOrd="0" presId="urn:microsoft.com/office/officeart/2005/8/layout/vList5"/>
    <dgm:cxn modelId="{2AF1878A-BBFD-4BA4-A81E-66DBF570E120}" type="presParOf" srcId="{169D2E0D-4E49-49DF-A3D8-91A59B5F59F9}" destId="{EA502337-AF14-4FE6-A0A8-54E3064434B4}" srcOrd="1" destOrd="0" presId="urn:microsoft.com/office/officeart/2005/8/layout/vList5"/>
    <dgm:cxn modelId="{89433740-D409-4FEE-AC82-061771290C7A}" type="presParOf" srcId="{726865B6-27B3-4C10-935D-911958EF8146}" destId="{3EDBF9FD-7EC3-4DF7-8793-97A7B217746D}" srcOrd="7" destOrd="0" presId="urn:microsoft.com/office/officeart/2005/8/layout/vList5"/>
    <dgm:cxn modelId="{FD90F33A-3A08-4036-8C7A-FE128A91154C}" type="presParOf" srcId="{726865B6-27B3-4C10-935D-911958EF8146}" destId="{3825D346-6F4C-4ACB-B412-7A05B072DE4C}" srcOrd="8" destOrd="0" presId="urn:microsoft.com/office/officeart/2005/8/layout/vList5"/>
    <dgm:cxn modelId="{213B6314-705E-4F48-9A94-70A36B7C6A32}" type="presParOf" srcId="{3825D346-6F4C-4ACB-B412-7A05B072DE4C}" destId="{A876A12F-6216-4181-BF2F-A3E96102371D}" srcOrd="0" destOrd="0" presId="urn:microsoft.com/office/officeart/2005/8/layout/vList5"/>
    <dgm:cxn modelId="{5D8ACBB6-53D6-473A-9D55-99EA11DB5BCB}" type="presParOf" srcId="{3825D346-6F4C-4ACB-B412-7A05B072DE4C}" destId="{31CC898C-67F8-4F0F-8F72-8011CF37C148}" srcOrd="1" destOrd="0" presId="urn:microsoft.com/office/officeart/2005/8/layout/vList5"/>
    <dgm:cxn modelId="{223C29D3-C259-459C-A863-63DB84036869}" type="presParOf" srcId="{726865B6-27B3-4C10-935D-911958EF8146}" destId="{75CC0B5B-35AB-476D-B4D8-905C032A7AB0}" srcOrd="9" destOrd="0" presId="urn:microsoft.com/office/officeart/2005/8/layout/vList5"/>
    <dgm:cxn modelId="{32B50D9F-B4AD-49AD-AEA7-CCC99249FCD1}" type="presParOf" srcId="{726865B6-27B3-4C10-935D-911958EF8146}" destId="{523F886B-4530-47B5-AA5E-05DE7007B508}" srcOrd="10" destOrd="0" presId="urn:microsoft.com/office/officeart/2005/8/layout/vList5"/>
    <dgm:cxn modelId="{720F1E14-66E2-43E1-8229-58D39F6D8084}" type="presParOf" srcId="{523F886B-4530-47B5-AA5E-05DE7007B508}" destId="{EEFBB6F7-20B0-4E78-BB37-DF421DFF19B4}" srcOrd="0" destOrd="0" presId="urn:microsoft.com/office/officeart/2005/8/layout/vList5"/>
    <dgm:cxn modelId="{B644105A-E100-4701-A44D-7FCB70289932}" type="presParOf" srcId="{523F886B-4530-47B5-AA5E-05DE7007B508}" destId="{BE8F81FC-6E3A-4594-856E-03761E7FCDE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0AF0D5-D050-4DAC-827C-5C24FCFE485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56A1261-9F07-4430-8F29-275D9252AF72}">
      <dgm:prSet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 rtl="0"/>
          <a:r>
            <a:rPr lang="pt-BR" b="1" dirty="0" smtClean="0">
              <a:solidFill>
                <a:schemeClr val="bg1"/>
              </a:solidFill>
            </a:rPr>
            <a:t>Diminuição do</a:t>
          </a:r>
          <a:r>
            <a:rPr lang="pt-BR" dirty="0" smtClean="0">
              <a:solidFill>
                <a:schemeClr val="bg1"/>
              </a:solidFill>
            </a:rPr>
            <a:t> </a:t>
          </a:r>
          <a:r>
            <a:rPr lang="pt-BR" b="1" dirty="0" smtClean="0">
              <a:solidFill>
                <a:schemeClr val="bg1"/>
              </a:solidFill>
            </a:rPr>
            <a:t>leito regular do rio</a:t>
          </a:r>
          <a:endParaRPr lang="pt-BR" dirty="0">
            <a:solidFill>
              <a:schemeClr val="bg1"/>
            </a:solidFill>
          </a:endParaRPr>
        </a:p>
      </dgm:t>
    </dgm:pt>
    <dgm:pt modelId="{C2BB1139-DFD0-48BD-8BA2-664A7423CB7F}" type="parTrans" cxnId="{E4927CE3-281B-4F39-BE62-8D48E32BFCC1}">
      <dgm:prSet/>
      <dgm:spPr/>
      <dgm:t>
        <a:bodyPr/>
        <a:lstStyle/>
        <a:p>
          <a:endParaRPr lang="pt-BR"/>
        </a:p>
      </dgm:t>
    </dgm:pt>
    <dgm:pt modelId="{4F064DBA-9F58-4AE8-835B-E525C7961ECE}" type="sibTrans" cxnId="{E4927CE3-281B-4F39-BE62-8D48E32BFCC1}">
      <dgm:prSet/>
      <dgm:spPr/>
      <dgm:t>
        <a:bodyPr/>
        <a:lstStyle/>
        <a:p>
          <a:endParaRPr lang="pt-BR"/>
        </a:p>
      </dgm:t>
    </dgm:pt>
    <dgm:pt modelId="{D0F1B581-4CEC-4AFD-8093-5F66C1B9E866}">
      <dgm:prSet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 rtl="0"/>
          <a:r>
            <a:rPr lang="pt-BR" b="1" dirty="0" smtClean="0">
              <a:solidFill>
                <a:schemeClr val="bg1"/>
              </a:solidFill>
            </a:rPr>
            <a:t>Descaracterização de grande parte das </a:t>
          </a:r>
          <a:r>
            <a:rPr lang="pt-BR" b="1" dirty="0" err="1" smtClean="0">
              <a:solidFill>
                <a:schemeClr val="bg1"/>
              </a:solidFill>
            </a:rPr>
            <a:t>APPs</a:t>
          </a:r>
          <a:endParaRPr lang="pt-BR" b="1" dirty="0">
            <a:solidFill>
              <a:schemeClr val="bg1"/>
            </a:solidFill>
          </a:endParaRPr>
        </a:p>
      </dgm:t>
    </dgm:pt>
    <dgm:pt modelId="{AC5EA19D-E8E1-4F44-813F-C3B05283F8F0}" type="parTrans" cxnId="{4B4A0750-3865-466F-AAA3-2BDF0A239070}">
      <dgm:prSet/>
      <dgm:spPr/>
      <dgm:t>
        <a:bodyPr/>
        <a:lstStyle/>
        <a:p>
          <a:endParaRPr lang="pt-BR"/>
        </a:p>
      </dgm:t>
    </dgm:pt>
    <dgm:pt modelId="{8C10AB68-8414-4610-AD3C-CD6E07DCA077}" type="sibTrans" cxnId="{4B4A0750-3865-466F-AAA3-2BDF0A239070}">
      <dgm:prSet/>
      <dgm:spPr/>
      <dgm:t>
        <a:bodyPr/>
        <a:lstStyle/>
        <a:p>
          <a:endParaRPr lang="pt-BR"/>
        </a:p>
      </dgm:t>
    </dgm:pt>
    <dgm:pt modelId="{D3BB8D76-80F9-4545-91A3-FC6E28A7A3EE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pt-BR" sz="2400" dirty="0" smtClean="0">
              <a:solidFill>
                <a:schemeClr val="tx1"/>
              </a:solidFill>
            </a:rPr>
            <a:t>Sedimentação acelerada dos canais</a:t>
          </a:r>
        </a:p>
      </dgm:t>
    </dgm:pt>
    <dgm:pt modelId="{45F5F1BD-E27A-4CB7-9D66-917EB4349954}" type="parTrans" cxnId="{A3847F8B-725D-46C9-B11D-CD427C61C5AB}">
      <dgm:prSet/>
      <dgm:spPr/>
      <dgm:t>
        <a:bodyPr/>
        <a:lstStyle/>
        <a:p>
          <a:endParaRPr lang="pt-BR"/>
        </a:p>
      </dgm:t>
    </dgm:pt>
    <dgm:pt modelId="{E7088B25-FFFF-4A3F-8DDD-69ABEF36E69D}" type="sibTrans" cxnId="{A3847F8B-725D-46C9-B11D-CD427C61C5AB}">
      <dgm:prSet/>
      <dgm:spPr/>
      <dgm:t>
        <a:bodyPr/>
        <a:lstStyle/>
        <a:p>
          <a:endParaRPr lang="pt-BR"/>
        </a:p>
      </dgm:t>
    </dgm:pt>
    <dgm:pt modelId="{189F2E4E-EED3-44A3-9044-4FD8C7AA9F3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pt-BR" b="0" dirty="0" smtClean="0">
              <a:solidFill>
                <a:schemeClr val="tx1"/>
              </a:solidFill>
            </a:rPr>
            <a:t>Expansão da agricultura e do uso residencial irregulares</a:t>
          </a:r>
          <a:endParaRPr lang="pt-BR" b="1" dirty="0">
            <a:solidFill>
              <a:schemeClr val="tx1"/>
            </a:solidFill>
          </a:endParaRPr>
        </a:p>
      </dgm:t>
    </dgm:pt>
    <dgm:pt modelId="{6A02FC81-994B-4C24-8BAD-C9018D826F77}" type="parTrans" cxnId="{9EE40ABB-52FF-44E6-B9E1-47F834D40637}">
      <dgm:prSet/>
      <dgm:spPr/>
      <dgm:t>
        <a:bodyPr/>
        <a:lstStyle/>
        <a:p>
          <a:endParaRPr lang="pt-BR"/>
        </a:p>
      </dgm:t>
    </dgm:pt>
    <dgm:pt modelId="{6959AF29-23F6-46D9-A3E2-C2D54CDAAFD1}" type="sibTrans" cxnId="{9EE40ABB-52FF-44E6-B9E1-47F834D40637}">
      <dgm:prSet/>
      <dgm:spPr/>
      <dgm:t>
        <a:bodyPr/>
        <a:lstStyle/>
        <a:p>
          <a:endParaRPr lang="pt-BR"/>
        </a:p>
      </dgm:t>
    </dgm:pt>
    <dgm:pt modelId="{BE6F776D-CDA6-4C62-B9EB-CDBE73379797}">
      <dgm:prSet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 rtl="0"/>
          <a:r>
            <a:rPr lang="pt-BR" b="1" dirty="0" smtClean="0"/>
            <a:t> </a:t>
          </a:r>
          <a:r>
            <a:rPr lang="pt-BR" b="1" dirty="0" smtClean="0">
              <a:solidFill>
                <a:schemeClr val="bg1"/>
              </a:solidFill>
            </a:rPr>
            <a:t>Exposição do solo à erosão hídrica, afetando a estrutura e reduzindo a matéria orgânica</a:t>
          </a:r>
          <a:endParaRPr lang="pt-BR" b="1" dirty="0">
            <a:solidFill>
              <a:schemeClr val="bg1"/>
            </a:solidFill>
          </a:endParaRPr>
        </a:p>
      </dgm:t>
    </dgm:pt>
    <dgm:pt modelId="{9056DA90-39DE-4777-B227-32317E3907EE}" type="sibTrans" cxnId="{8E823FD5-1095-4C62-8B86-1DC67DA57557}">
      <dgm:prSet/>
      <dgm:spPr/>
      <dgm:t>
        <a:bodyPr/>
        <a:lstStyle/>
        <a:p>
          <a:endParaRPr lang="pt-BR"/>
        </a:p>
      </dgm:t>
    </dgm:pt>
    <dgm:pt modelId="{46A23BB9-BB62-465A-B135-72DD2C99E82B}" type="parTrans" cxnId="{8E823FD5-1095-4C62-8B86-1DC67DA57557}">
      <dgm:prSet/>
      <dgm:spPr/>
      <dgm:t>
        <a:bodyPr/>
        <a:lstStyle/>
        <a:p>
          <a:endParaRPr lang="pt-BR"/>
        </a:p>
      </dgm:t>
    </dgm:pt>
    <dgm:pt modelId="{08487B6D-78A1-4EA9-B8BF-9FBDA7FF584E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pt-BR" b="0" dirty="0" smtClean="0">
              <a:solidFill>
                <a:schemeClr val="tx1"/>
              </a:solidFill>
            </a:rPr>
            <a:t>Manejo inadequado da agricultura</a:t>
          </a:r>
          <a:endParaRPr lang="pt-BR" b="0" dirty="0">
            <a:solidFill>
              <a:schemeClr val="tx1"/>
            </a:solidFill>
          </a:endParaRPr>
        </a:p>
      </dgm:t>
    </dgm:pt>
    <dgm:pt modelId="{526022BA-00CB-4E19-8C54-1EA76D2B417A}" type="sibTrans" cxnId="{AE8EEEDA-E0A2-42A1-B89C-E720426186F9}">
      <dgm:prSet/>
      <dgm:spPr/>
      <dgm:t>
        <a:bodyPr/>
        <a:lstStyle/>
        <a:p>
          <a:endParaRPr lang="pt-BR"/>
        </a:p>
      </dgm:t>
    </dgm:pt>
    <dgm:pt modelId="{A0C5900E-A908-433C-A0E5-3B3729A7FC6E}" type="parTrans" cxnId="{AE8EEEDA-E0A2-42A1-B89C-E720426186F9}">
      <dgm:prSet/>
      <dgm:spPr/>
      <dgm:t>
        <a:bodyPr/>
        <a:lstStyle/>
        <a:p>
          <a:endParaRPr lang="pt-BR"/>
        </a:p>
      </dgm:t>
    </dgm:pt>
    <dgm:pt modelId="{B2082404-4271-4D44-B9EA-DB6F26E7EEB4}">
      <dgm:prSet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 rtl="0"/>
          <a:r>
            <a:rPr lang="pt-BR" b="1" dirty="0" smtClean="0">
              <a:solidFill>
                <a:schemeClr val="bg1"/>
              </a:solidFill>
            </a:rPr>
            <a:t>Aumento da vulnerabilidade de sub-bacias, principalmente em áreas críticas</a:t>
          </a:r>
          <a:endParaRPr lang="pt-BR" b="1" dirty="0">
            <a:solidFill>
              <a:schemeClr val="bg1"/>
            </a:solidFill>
          </a:endParaRPr>
        </a:p>
      </dgm:t>
    </dgm:pt>
    <dgm:pt modelId="{4D2B3F3B-2BBB-46AB-8830-109CB98D5355}" type="sibTrans" cxnId="{960E3C02-3491-4D4F-B8AC-0D80A51A9B98}">
      <dgm:prSet/>
      <dgm:spPr/>
      <dgm:t>
        <a:bodyPr/>
        <a:lstStyle/>
        <a:p>
          <a:endParaRPr lang="pt-BR"/>
        </a:p>
      </dgm:t>
    </dgm:pt>
    <dgm:pt modelId="{2DFEBC31-93E7-4E96-BEC0-6AC15FC1AEF1}" type="parTrans" cxnId="{960E3C02-3491-4D4F-B8AC-0D80A51A9B98}">
      <dgm:prSet/>
      <dgm:spPr/>
      <dgm:t>
        <a:bodyPr/>
        <a:lstStyle/>
        <a:p>
          <a:endParaRPr lang="pt-BR"/>
        </a:p>
      </dgm:t>
    </dgm:pt>
    <dgm:pt modelId="{B1B8A2C6-2D41-48D0-980C-8CFA53578168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pt-BR" sz="2400" b="0" dirty="0" smtClean="0">
              <a:solidFill>
                <a:schemeClr val="tx1"/>
              </a:solidFill>
            </a:rPr>
            <a:t>Supressão da cobertura vegetal</a:t>
          </a:r>
          <a:endParaRPr lang="pt-BR" sz="2400" b="0" dirty="0">
            <a:solidFill>
              <a:schemeClr val="tx1"/>
            </a:solidFill>
          </a:endParaRPr>
        </a:p>
      </dgm:t>
    </dgm:pt>
    <dgm:pt modelId="{B3C81AC6-A84D-47D7-A85B-E496B51A26A8}" type="sibTrans" cxnId="{1DB2EAF3-88DF-4FF5-AFC9-141633FE7126}">
      <dgm:prSet/>
      <dgm:spPr/>
      <dgm:t>
        <a:bodyPr/>
        <a:lstStyle/>
        <a:p>
          <a:endParaRPr lang="pt-BR"/>
        </a:p>
      </dgm:t>
    </dgm:pt>
    <dgm:pt modelId="{D60113E0-25B6-4FB0-926E-A886E9858FD1}" type="parTrans" cxnId="{1DB2EAF3-88DF-4FF5-AFC9-141633FE7126}">
      <dgm:prSet/>
      <dgm:spPr/>
      <dgm:t>
        <a:bodyPr/>
        <a:lstStyle/>
        <a:p>
          <a:endParaRPr lang="pt-BR"/>
        </a:p>
      </dgm:t>
    </dgm:pt>
    <dgm:pt modelId="{4C0DEC02-4BAF-4B81-86FE-4D59DB0CF566}" type="pres">
      <dgm:prSet presAssocID="{400AF0D5-D050-4DAC-827C-5C24FCFE485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425538A1-E15E-4055-82C1-BC204AD05A76}" type="pres">
      <dgm:prSet presAssocID="{D3BB8D76-80F9-4545-91A3-FC6E28A7A3EE}" presName="horFlow" presStyleCnt="0"/>
      <dgm:spPr/>
    </dgm:pt>
    <dgm:pt modelId="{B844258B-E58A-4749-9FE9-93668A300B83}" type="pres">
      <dgm:prSet presAssocID="{D3BB8D76-80F9-4545-91A3-FC6E28A7A3EE}" presName="bigChev" presStyleLbl="node1" presStyleIdx="0" presStyleCnt="4" custScaleX="246289" custScaleY="162601"/>
      <dgm:spPr/>
      <dgm:t>
        <a:bodyPr/>
        <a:lstStyle/>
        <a:p>
          <a:endParaRPr lang="pt-BR"/>
        </a:p>
      </dgm:t>
    </dgm:pt>
    <dgm:pt modelId="{09FC5220-0702-4A3D-8E18-8AE9BCE32E12}" type="pres">
      <dgm:prSet presAssocID="{C2BB1139-DFD0-48BD-8BA2-664A7423CB7F}" presName="parTrans" presStyleCnt="0"/>
      <dgm:spPr/>
    </dgm:pt>
    <dgm:pt modelId="{C4E29D62-FC70-45D5-90DF-B906B7DF5E51}" type="pres">
      <dgm:prSet presAssocID="{A56A1261-9F07-4430-8F29-275D9252AF72}" presName="node" presStyleLbl="alignAccFollowNode1" presStyleIdx="0" presStyleCnt="4" custScaleX="346990" custScaleY="191979" custLinFactNeighborX="-32418" custLinFactNeighborY="158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52652F6-64C0-4A6A-9EF6-A6EB68DD7B81}" type="pres">
      <dgm:prSet presAssocID="{D3BB8D76-80F9-4545-91A3-FC6E28A7A3EE}" presName="vSp" presStyleCnt="0"/>
      <dgm:spPr/>
    </dgm:pt>
    <dgm:pt modelId="{D3B03791-B491-4721-B22A-EE1BF9E2B292}" type="pres">
      <dgm:prSet presAssocID="{B1B8A2C6-2D41-48D0-980C-8CFA53578168}" presName="horFlow" presStyleCnt="0"/>
      <dgm:spPr/>
    </dgm:pt>
    <dgm:pt modelId="{E187C790-4F60-498D-B50C-90DB880C4108}" type="pres">
      <dgm:prSet presAssocID="{B1B8A2C6-2D41-48D0-980C-8CFA53578168}" presName="bigChev" presStyleLbl="node1" presStyleIdx="1" presStyleCnt="4" custScaleX="246108" custScaleY="162601" custLinFactNeighborX="-12065"/>
      <dgm:spPr/>
      <dgm:t>
        <a:bodyPr/>
        <a:lstStyle/>
        <a:p>
          <a:endParaRPr lang="pt-BR"/>
        </a:p>
      </dgm:t>
    </dgm:pt>
    <dgm:pt modelId="{9E459760-8122-46FF-B0B7-1FA11923F14D}" type="pres">
      <dgm:prSet presAssocID="{2DFEBC31-93E7-4E96-BEC0-6AC15FC1AEF1}" presName="parTrans" presStyleCnt="0"/>
      <dgm:spPr/>
    </dgm:pt>
    <dgm:pt modelId="{E78DAA26-4BA6-4E84-B625-7438FE6D71BA}" type="pres">
      <dgm:prSet presAssocID="{B2082404-4271-4D44-B9EA-DB6F26E7EEB4}" presName="node" presStyleLbl="alignAccFollowNode1" presStyleIdx="1" presStyleCnt="4" custScaleX="341303" custScaleY="1743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F75906-0FE7-4932-8AD4-2ACEBE0E632A}" type="pres">
      <dgm:prSet presAssocID="{B1B8A2C6-2D41-48D0-980C-8CFA53578168}" presName="vSp" presStyleCnt="0"/>
      <dgm:spPr/>
    </dgm:pt>
    <dgm:pt modelId="{2FF86880-1DA5-454D-B4F1-E7835BE9C130}" type="pres">
      <dgm:prSet presAssocID="{08487B6D-78A1-4EA9-B8BF-9FBDA7FF584E}" presName="horFlow" presStyleCnt="0"/>
      <dgm:spPr/>
    </dgm:pt>
    <dgm:pt modelId="{F2DC3031-5C51-44A0-922F-F03AAF51E438}" type="pres">
      <dgm:prSet presAssocID="{08487B6D-78A1-4EA9-B8BF-9FBDA7FF584E}" presName="bigChev" presStyleLbl="node1" presStyleIdx="2" presStyleCnt="4" custScaleX="245786" custScaleY="162601"/>
      <dgm:spPr/>
      <dgm:t>
        <a:bodyPr/>
        <a:lstStyle/>
        <a:p>
          <a:endParaRPr lang="pt-BR"/>
        </a:p>
      </dgm:t>
    </dgm:pt>
    <dgm:pt modelId="{2A9D67F7-178D-4871-B780-BBF81104430E}" type="pres">
      <dgm:prSet presAssocID="{46A23BB9-BB62-465A-B135-72DD2C99E82B}" presName="parTrans" presStyleCnt="0"/>
      <dgm:spPr/>
    </dgm:pt>
    <dgm:pt modelId="{DEF10AB2-40E5-4856-88F0-B78FAF681703}" type="pres">
      <dgm:prSet presAssocID="{BE6F776D-CDA6-4C62-B9EB-CDBE73379797}" presName="node" presStyleLbl="alignAccFollowNode1" presStyleIdx="2" presStyleCnt="4" custScaleX="343192" custScaleY="1882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371FF71-DC89-457A-97A5-4836A9E4C25D}" type="pres">
      <dgm:prSet presAssocID="{08487B6D-78A1-4EA9-B8BF-9FBDA7FF584E}" presName="vSp" presStyleCnt="0"/>
      <dgm:spPr/>
    </dgm:pt>
    <dgm:pt modelId="{C302B7DF-8691-43C1-A4D8-BE9DE0BD1C7E}" type="pres">
      <dgm:prSet presAssocID="{189F2E4E-EED3-44A3-9044-4FD8C7AA9F3C}" presName="horFlow" presStyleCnt="0"/>
      <dgm:spPr/>
    </dgm:pt>
    <dgm:pt modelId="{468E5CE6-DC95-4EC3-8B0D-AF17A66BCE9C}" type="pres">
      <dgm:prSet presAssocID="{189F2E4E-EED3-44A3-9044-4FD8C7AA9F3C}" presName="bigChev" presStyleLbl="node1" presStyleIdx="3" presStyleCnt="4" custScaleX="248445" custScaleY="162601"/>
      <dgm:spPr/>
      <dgm:t>
        <a:bodyPr/>
        <a:lstStyle/>
        <a:p>
          <a:endParaRPr lang="pt-BR"/>
        </a:p>
      </dgm:t>
    </dgm:pt>
    <dgm:pt modelId="{7AB44CCB-FA98-4C69-9297-02686AC9EA77}" type="pres">
      <dgm:prSet presAssocID="{AC5EA19D-E8E1-4F44-813F-C3B05283F8F0}" presName="parTrans" presStyleCnt="0"/>
      <dgm:spPr/>
    </dgm:pt>
    <dgm:pt modelId="{A2ADE811-267A-4D30-97A1-4B3EF98309F5}" type="pres">
      <dgm:prSet presAssocID="{D0F1B581-4CEC-4AFD-8093-5F66C1B9E866}" presName="node" presStyleLbl="alignAccFollowNode1" presStyleIdx="3" presStyleCnt="4" custScaleX="341312" custScaleY="16260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3847F8B-725D-46C9-B11D-CD427C61C5AB}" srcId="{400AF0D5-D050-4DAC-827C-5C24FCFE485D}" destId="{D3BB8D76-80F9-4545-91A3-FC6E28A7A3EE}" srcOrd="0" destOrd="0" parTransId="{45F5F1BD-E27A-4CB7-9D66-917EB4349954}" sibTransId="{E7088B25-FFFF-4A3F-8DDD-69ABEF36E69D}"/>
    <dgm:cxn modelId="{9EE40ABB-52FF-44E6-B9E1-47F834D40637}" srcId="{400AF0D5-D050-4DAC-827C-5C24FCFE485D}" destId="{189F2E4E-EED3-44A3-9044-4FD8C7AA9F3C}" srcOrd="3" destOrd="0" parTransId="{6A02FC81-994B-4C24-8BAD-C9018D826F77}" sibTransId="{6959AF29-23F6-46D9-A3E2-C2D54CDAAFD1}"/>
    <dgm:cxn modelId="{960E3C02-3491-4D4F-B8AC-0D80A51A9B98}" srcId="{B1B8A2C6-2D41-48D0-980C-8CFA53578168}" destId="{B2082404-4271-4D44-B9EA-DB6F26E7EEB4}" srcOrd="0" destOrd="0" parTransId="{2DFEBC31-93E7-4E96-BEC0-6AC15FC1AEF1}" sibTransId="{4D2B3F3B-2BBB-46AB-8830-109CB98D5355}"/>
    <dgm:cxn modelId="{AE8EEEDA-E0A2-42A1-B89C-E720426186F9}" srcId="{400AF0D5-D050-4DAC-827C-5C24FCFE485D}" destId="{08487B6D-78A1-4EA9-B8BF-9FBDA7FF584E}" srcOrd="2" destOrd="0" parTransId="{A0C5900E-A908-433C-A0E5-3B3729A7FC6E}" sibTransId="{526022BA-00CB-4E19-8C54-1EA76D2B417A}"/>
    <dgm:cxn modelId="{9A24050E-535E-4B07-8F83-48A78B819C59}" type="presOf" srcId="{D0F1B581-4CEC-4AFD-8093-5F66C1B9E866}" destId="{A2ADE811-267A-4D30-97A1-4B3EF98309F5}" srcOrd="0" destOrd="0" presId="urn:microsoft.com/office/officeart/2005/8/layout/lProcess3"/>
    <dgm:cxn modelId="{65E4DCF2-89C5-45DC-AEF3-EFF2D86FAEBA}" type="presOf" srcId="{A56A1261-9F07-4430-8F29-275D9252AF72}" destId="{C4E29D62-FC70-45D5-90DF-B906B7DF5E51}" srcOrd="0" destOrd="0" presId="urn:microsoft.com/office/officeart/2005/8/layout/lProcess3"/>
    <dgm:cxn modelId="{1DB2EAF3-88DF-4FF5-AFC9-141633FE7126}" srcId="{400AF0D5-D050-4DAC-827C-5C24FCFE485D}" destId="{B1B8A2C6-2D41-48D0-980C-8CFA53578168}" srcOrd="1" destOrd="0" parTransId="{D60113E0-25B6-4FB0-926E-A886E9858FD1}" sibTransId="{B3C81AC6-A84D-47D7-A85B-E496B51A26A8}"/>
    <dgm:cxn modelId="{072432C2-4F89-4A83-B803-DE7E92639716}" type="presOf" srcId="{400AF0D5-D050-4DAC-827C-5C24FCFE485D}" destId="{4C0DEC02-4BAF-4B81-86FE-4D59DB0CF566}" srcOrd="0" destOrd="0" presId="urn:microsoft.com/office/officeart/2005/8/layout/lProcess3"/>
    <dgm:cxn modelId="{E18F603A-5AF6-492B-9F75-B579DF5AB03B}" type="presOf" srcId="{B2082404-4271-4D44-B9EA-DB6F26E7EEB4}" destId="{E78DAA26-4BA6-4E84-B625-7438FE6D71BA}" srcOrd="0" destOrd="0" presId="urn:microsoft.com/office/officeart/2005/8/layout/lProcess3"/>
    <dgm:cxn modelId="{84268E19-2BE0-464B-87A5-2C4D6AC0ACEF}" type="presOf" srcId="{BE6F776D-CDA6-4C62-B9EB-CDBE73379797}" destId="{DEF10AB2-40E5-4856-88F0-B78FAF681703}" srcOrd="0" destOrd="0" presId="urn:microsoft.com/office/officeart/2005/8/layout/lProcess3"/>
    <dgm:cxn modelId="{8E823FD5-1095-4C62-8B86-1DC67DA57557}" srcId="{08487B6D-78A1-4EA9-B8BF-9FBDA7FF584E}" destId="{BE6F776D-CDA6-4C62-B9EB-CDBE73379797}" srcOrd="0" destOrd="0" parTransId="{46A23BB9-BB62-465A-B135-72DD2C99E82B}" sibTransId="{9056DA90-39DE-4777-B227-32317E3907EE}"/>
    <dgm:cxn modelId="{C2E7D333-9165-4D8D-A034-CA9F9851C796}" type="presOf" srcId="{189F2E4E-EED3-44A3-9044-4FD8C7AA9F3C}" destId="{468E5CE6-DC95-4EC3-8B0D-AF17A66BCE9C}" srcOrd="0" destOrd="0" presId="urn:microsoft.com/office/officeart/2005/8/layout/lProcess3"/>
    <dgm:cxn modelId="{8570082B-D35A-4C57-9E6B-3B4ABDA27E7E}" type="presOf" srcId="{D3BB8D76-80F9-4545-91A3-FC6E28A7A3EE}" destId="{B844258B-E58A-4749-9FE9-93668A300B83}" srcOrd="0" destOrd="0" presId="urn:microsoft.com/office/officeart/2005/8/layout/lProcess3"/>
    <dgm:cxn modelId="{D771B099-0695-471F-B13D-9510E928C619}" type="presOf" srcId="{B1B8A2C6-2D41-48D0-980C-8CFA53578168}" destId="{E187C790-4F60-498D-B50C-90DB880C4108}" srcOrd="0" destOrd="0" presId="urn:microsoft.com/office/officeart/2005/8/layout/lProcess3"/>
    <dgm:cxn modelId="{4B4A0750-3865-466F-AAA3-2BDF0A239070}" srcId="{189F2E4E-EED3-44A3-9044-4FD8C7AA9F3C}" destId="{D0F1B581-4CEC-4AFD-8093-5F66C1B9E866}" srcOrd="0" destOrd="0" parTransId="{AC5EA19D-E8E1-4F44-813F-C3B05283F8F0}" sibTransId="{8C10AB68-8414-4610-AD3C-CD6E07DCA077}"/>
    <dgm:cxn modelId="{5F329AC8-82C5-4D1C-BEAF-11412D6EE9B3}" type="presOf" srcId="{08487B6D-78A1-4EA9-B8BF-9FBDA7FF584E}" destId="{F2DC3031-5C51-44A0-922F-F03AAF51E438}" srcOrd="0" destOrd="0" presId="urn:microsoft.com/office/officeart/2005/8/layout/lProcess3"/>
    <dgm:cxn modelId="{E4927CE3-281B-4F39-BE62-8D48E32BFCC1}" srcId="{D3BB8D76-80F9-4545-91A3-FC6E28A7A3EE}" destId="{A56A1261-9F07-4430-8F29-275D9252AF72}" srcOrd="0" destOrd="0" parTransId="{C2BB1139-DFD0-48BD-8BA2-664A7423CB7F}" sibTransId="{4F064DBA-9F58-4AE8-835B-E525C7961ECE}"/>
    <dgm:cxn modelId="{8371B8F7-5D95-438A-9ACF-C868E47872AA}" type="presParOf" srcId="{4C0DEC02-4BAF-4B81-86FE-4D59DB0CF566}" destId="{425538A1-E15E-4055-82C1-BC204AD05A76}" srcOrd="0" destOrd="0" presId="urn:microsoft.com/office/officeart/2005/8/layout/lProcess3"/>
    <dgm:cxn modelId="{73D7CBF8-5574-4E14-BB04-FD9BAE2E3B99}" type="presParOf" srcId="{425538A1-E15E-4055-82C1-BC204AD05A76}" destId="{B844258B-E58A-4749-9FE9-93668A300B83}" srcOrd="0" destOrd="0" presId="urn:microsoft.com/office/officeart/2005/8/layout/lProcess3"/>
    <dgm:cxn modelId="{DB406350-0C4B-43E4-A55B-C4D0A5A20D46}" type="presParOf" srcId="{425538A1-E15E-4055-82C1-BC204AD05A76}" destId="{09FC5220-0702-4A3D-8E18-8AE9BCE32E12}" srcOrd="1" destOrd="0" presId="urn:microsoft.com/office/officeart/2005/8/layout/lProcess3"/>
    <dgm:cxn modelId="{6022D43E-7D00-4113-ADAA-6EA333C2BAB1}" type="presParOf" srcId="{425538A1-E15E-4055-82C1-BC204AD05A76}" destId="{C4E29D62-FC70-45D5-90DF-B906B7DF5E51}" srcOrd="2" destOrd="0" presId="urn:microsoft.com/office/officeart/2005/8/layout/lProcess3"/>
    <dgm:cxn modelId="{0DE13543-5143-46DC-A744-195040C26BEB}" type="presParOf" srcId="{4C0DEC02-4BAF-4B81-86FE-4D59DB0CF566}" destId="{252652F6-64C0-4A6A-9EF6-A6EB68DD7B81}" srcOrd="1" destOrd="0" presId="urn:microsoft.com/office/officeart/2005/8/layout/lProcess3"/>
    <dgm:cxn modelId="{0BB3127F-596C-4287-9619-E7931FEDE57E}" type="presParOf" srcId="{4C0DEC02-4BAF-4B81-86FE-4D59DB0CF566}" destId="{D3B03791-B491-4721-B22A-EE1BF9E2B292}" srcOrd="2" destOrd="0" presId="urn:microsoft.com/office/officeart/2005/8/layout/lProcess3"/>
    <dgm:cxn modelId="{7C330D14-C06F-4402-A200-9B99FAD23DCA}" type="presParOf" srcId="{D3B03791-B491-4721-B22A-EE1BF9E2B292}" destId="{E187C790-4F60-498D-B50C-90DB880C4108}" srcOrd="0" destOrd="0" presId="urn:microsoft.com/office/officeart/2005/8/layout/lProcess3"/>
    <dgm:cxn modelId="{5896CD8E-BF90-4AD0-A9AD-B76CE695A4D1}" type="presParOf" srcId="{D3B03791-B491-4721-B22A-EE1BF9E2B292}" destId="{9E459760-8122-46FF-B0B7-1FA11923F14D}" srcOrd="1" destOrd="0" presId="urn:microsoft.com/office/officeart/2005/8/layout/lProcess3"/>
    <dgm:cxn modelId="{D3BA6F75-D636-41F4-B15B-261C85FF9411}" type="presParOf" srcId="{D3B03791-B491-4721-B22A-EE1BF9E2B292}" destId="{E78DAA26-4BA6-4E84-B625-7438FE6D71BA}" srcOrd="2" destOrd="0" presId="urn:microsoft.com/office/officeart/2005/8/layout/lProcess3"/>
    <dgm:cxn modelId="{38F7A373-FD5E-4963-9645-95FC3C9FB3FE}" type="presParOf" srcId="{4C0DEC02-4BAF-4B81-86FE-4D59DB0CF566}" destId="{98F75906-0FE7-4932-8AD4-2ACEBE0E632A}" srcOrd="3" destOrd="0" presId="urn:microsoft.com/office/officeart/2005/8/layout/lProcess3"/>
    <dgm:cxn modelId="{9054565D-E660-4FA9-80C7-BF16FCDCC89B}" type="presParOf" srcId="{4C0DEC02-4BAF-4B81-86FE-4D59DB0CF566}" destId="{2FF86880-1DA5-454D-B4F1-E7835BE9C130}" srcOrd="4" destOrd="0" presId="urn:microsoft.com/office/officeart/2005/8/layout/lProcess3"/>
    <dgm:cxn modelId="{0A81B67F-7150-4279-AAF5-008CB49A5657}" type="presParOf" srcId="{2FF86880-1DA5-454D-B4F1-E7835BE9C130}" destId="{F2DC3031-5C51-44A0-922F-F03AAF51E438}" srcOrd="0" destOrd="0" presId="urn:microsoft.com/office/officeart/2005/8/layout/lProcess3"/>
    <dgm:cxn modelId="{B35E91CB-3F84-4173-BE52-18E6863BDA3D}" type="presParOf" srcId="{2FF86880-1DA5-454D-B4F1-E7835BE9C130}" destId="{2A9D67F7-178D-4871-B780-BBF81104430E}" srcOrd="1" destOrd="0" presId="urn:microsoft.com/office/officeart/2005/8/layout/lProcess3"/>
    <dgm:cxn modelId="{ED144889-B412-4857-AD32-8756401ADDEB}" type="presParOf" srcId="{2FF86880-1DA5-454D-B4F1-E7835BE9C130}" destId="{DEF10AB2-40E5-4856-88F0-B78FAF681703}" srcOrd="2" destOrd="0" presId="urn:microsoft.com/office/officeart/2005/8/layout/lProcess3"/>
    <dgm:cxn modelId="{B764484F-D2F1-454F-B1B5-3065C2352AB8}" type="presParOf" srcId="{4C0DEC02-4BAF-4B81-86FE-4D59DB0CF566}" destId="{0371FF71-DC89-457A-97A5-4836A9E4C25D}" srcOrd="5" destOrd="0" presId="urn:microsoft.com/office/officeart/2005/8/layout/lProcess3"/>
    <dgm:cxn modelId="{F28E7A9D-C9B4-470F-8C9E-0A2B6B49D726}" type="presParOf" srcId="{4C0DEC02-4BAF-4B81-86FE-4D59DB0CF566}" destId="{C302B7DF-8691-43C1-A4D8-BE9DE0BD1C7E}" srcOrd="6" destOrd="0" presId="urn:microsoft.com/office/officeart/2005/8/layout/lProcess3"/>
    <dgm:cxn modelId="{9A8ED504-EF32-4806-97A0-11B8D63CCD1F}" type="presParOf" srcId="{C302B7DF-8691-43C1-A4D8-BE9DE0BD1C7E}" destId="{468E5CE6-DC95-4EC3-8B0D-AF17A66BCE9C}" srcOrd="0" destOrd="0" presId="urn:microsoft.com/office/officeart/2005/8/layout/lProcess3"/>
    <dgm:cxn modelId="{203B2B1E-70D9-44D9-B33F-83807F46AEC4}" type="presParOf" srcId="{C302B7DF-8691-43C1-A4D8-BE9DE0BD1C7E}" destId="{7AB44CCB-FA98-4C69-9297-02686AC9EA77}" srcOrd="1" destOrd="0" presId="urn:microsoft.com/office/officeart/2005/8/layout/lProcess3"/>
    <dgm:cxn modelId="{42D8EEC9-026E-4B0F-B6D4-4D15601D8FC0}" type="presParOf" srcId="{C302B7DF-8691-43C1-A4D8-BE9DE0BD1C7E}" destId="{A2ADE811-267A-4D30-97A1-4B3EF98309F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0AF0D5-D050-4DAC-827C-5C24FCFE485D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56A1261-9F07-4430-8F29-275D9252AF72}">
      <dgm:prSet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 rtl="0"/>
          <a:r>
            <a:rPr lang="pt-BR" sz="2000" b="1" dirty="0" smtClean="0">
              <a:solidFill>
                <a:schemeClr val="bg1"/>
              </a:solidFill>
            </a:rPr>
            <a:t>Unidades Territoriais Homogêneas (UTH)</a:t>
          </a:r>
          <a:endParaRPr lang="pt-BR" sz="2000" dirty="0">
            <a:solidFill>
              <a:schemeClr val="bg1"/>
            </a:solidFill>
          </a:endParaRPr>
        </a:p>
      </dgm:t>
    </dgm:pt>
    <dgm:pt modelId="{C2BB1139-DFD0-48BD-8BA2-664A7423CB7F}" type="parTrans" cxnId="{E4927CE3-281B-4F39-BE62-8D48E32BFCC1}">
      <dgm:prSet/>
      <dgm:spPr/>
      <dgm:t>
        <a:bodyPr/>
        <a:lstStyle/>
        <a:p>
          <a:endParaRPr lang="pt-BR"/>
        </a:p>
      </dgm:t>
    </dgm:pt>
    <dgm:pt modelId="{4F064DBA-9F58-4AE8-835B-E525C7961ECE}" type="sibTrans" cxnId="{E4927CE3-281B-4F39-BE62-8D48E32BFCC1}">
      <dgm:prSet/>
      <dgm:spPr/>
      <dgm:t>
        <a:bodyPr/>
        <a:lstStyle/>
        <a:p>
          <a:endParaRPr lang="pt-BR"/>
        </a:p>
      </dgm:t>
    </dgm:pt>
    <dgm:pt modelId="{D3BB8D76-80F9-4545-91A3-FC6E28A7A3EE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pt-BR" sz="2400" b="1" dirty="0" smtClean="0">
              <a:solidFill>
                <a:schemeClr val="tx1"/>
              </a:solidFill>
            </a:rPr>
            <a:t>Morfologia Urbana</a:t>
          </a:r>
        </a:p>
      </dgm:t>
    </dgm:pt>
    <dgm:pt modelId="{45F5F1BD-E27A-4CB7-9D66-917EB4349954}" type="parTrans" cxnId="{A3847F8B-725D-46C9-B11D-CD427C61C5AB}">
      <dgm:prSet/>
      <dgm:spPr/>
      <dgm:t>
        <a:bodyPr/>
        <a:lstStyle/>
        <a:p>
          <a:endParaRPr lang="pt-BR"/>
        </a:p>
      </dgm:t>
    </dgm:pt>
    <dgm:pt modelId="{E7088B25-FFFF-4A3F-8DDD-69ABEF36E69D}" type="sibTrans" cxnId="{A3847F8B-725D-46C9-B11D-CD427C61C5AB}">
      <dgm:prSet/>
      <dgm:spPr/>
      <dgm:t>
        <a:bodyPr/>
        <a:lstStyle/>
        <a:p>
          <a:endParaRPr lang="pt-BR"/>
        </a:p>
      </dgm:t>
    </dgm:pt>
    <dgm:pt modelId="{F9E14D4E-FD9E-47A2-8E6C-F7F4CD63617C}">
      <dgm:prSet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 rtl="0"/>
          <a:r>
            <a:rPr lang="pt-BR" sz="2000" b="1" dirty="0" smtClean="0">
              <a:solidFill>
                <a:schemeClr val="bg1"/>
              </a:solidFill>
            </a:rPr>
            <a:t>Análise da expansão da mancha de ocupação</a:t>
          </a:r>
          <a:endParaRPr lang="pt-BR" sz="2000" dirty="0">
            <a:solidFill>
              <a:schemeClr val="bg1"/>
            </a:solidFill>
          </a:endParaRPr>
        </a:p>
      </dgm:t>
    </dgm:pt>
    <dgm:pt modelId="{0E40809C-FB81-4A3E-98C9-BC5957D53790}" type="parTrans" cxnId="{03CF7C74-71FD-494B-9E8A-AF04C8E4AD49}">
      <dgm:prSet/>
      <dgm:spPr/>
      <dgm:t>
        <a:bodyPr/>
        <a:lstStyle/>
        <a:p>
          <a:endParaRPr lang="pt-BR"/>
        </a:p>
      </dgm:t>
    </dgm:pt>
    <dgm:pt modelId="{7AEE069F-4FD9-461D-8D97-14688B1C0721}" type="sibTrans" cxnId="{03CF7C74-71FD-494B-9E8A-AF04C8E4AD49}">
      <dgm:prSet/>
      <dgm:spPr/>
      <dgm:t>
        <a:bodyPr/>
        <a:lstStyle/>
        <a:p>
          <a:endParaRPr lang="pt-BR"/>
        </a:p>
      </dgm:t>
    </dgm:pt>
    <dgm:pt modelId="{20AB1855-EF1D-4564-86D5-B74518DED2C6}">
      <dgm:prSet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 rtl="0"/>
          <a:r>
            <a:rPr lang="pt-BR" sz="2000" b="1" dirty="0" smtClean="0">
              <a:solidFill>
                <a:schemeClr val="bg1"/>
              </a:solidFill>
            </a:rPr>
            <a:t>Parcelamento, Uso e Ocupação do Solo</a:t>
          </a:r>
          <a:endParaRPr lang="pt-BR" sz="2000" dirty="0">
            <a:solidFill>
              <a:schemeClr val="bg1"/>
            </a:solidFill>
          </a:endParaRPr>
        </a:p>
      </dgm:t>
    </dgm:pt>
    <dgm:pt modelId="{E2B36E69-7C11-4B37-B68C-CD842378BA76}" type="parTrans" cxnId="{2CC9326F-7129-436E-B4A7-2A6955AC3306}">
      <dgm:prSet/>
      <dgm:spPr/>
      <dgm:t>
        <a:bodyPr/>
        <a:lstStyle/>
        <a:p>
          <a:endParaRPr lang="pt-BR"/>
        </a:p>
      </dgm:t>
    </dgm:pt>
    <dgm:pt modelId="{7EE58425-BF0C-409A-9F06-66D3358244E6}" type="sibTrans" cxnId="{2CC9326F-7129-436E-B4A7-2A6955AC3306}">
      <dgm:prSet/>
      <dgm:spPr/>
      <dgm:t>
        <a:bodyPr/>
        <a:lstStyle/>
        <a:p>
          <a:endParaRPr lang="pt-BR"/>
        </a:p>
      </dgm:t>
    </dgm:pt>
    <dgm:pt modelId="{61FAE38C-093E-4CFE-8E7B-406428E5BF69}">
      <dgm:prSet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 rtl="0"/>
          <a:r>
            <a:rPr lang="pt-BR" sz="2000" b="1" dirty="0" smtClean="0">
              <a:solidFill>
                <a:schemeClr val="bg1"/>
              </a:solidFill>
            </a:rPr>
            <a:t>Análise dos elementos e aspectos cênico-paisagísticos</a:t>
          </a:r>
          <a:endParaRPr lang="pt-BR" sz="2000" b="1" dirty="0">
            <a:solidFill>
              <a:schemeClr val="bg1"/>
            </a:solidFill>
          </a:endParaRPr>
        </a:p>
      </dgm:t>
    </dgm:pt>
    <dgm:pt modelId="{B8489498-4BD7-4767-81A1-877C8ABE228A}" type="parTrans" cxnId="{5F2B54F8-99D1-442A-9FB6-1C24FF65AFD6}">
      <dgm:prSet/>
      <dgm:spPr/>
      <dgm:t>
        <a:bodyPr/>
        <a:lstStyle/>
        <a:p>
          <a:endParaRPr lang="pt-BR"/>
        </a:p>
      </dgm:t>
    </dgm:pt>
    <dgm:pt modelId="{E636B8F8-793C-4237-B280-4E006D252F65}" type="sibTrans" cxnId="{5F2B54F8-99D1-442A-9FB6-1C24FF65AFD6}">
      <dgm:prSet/>
      <dgm:spPr/>
      <dgm:t>
        <a:bodyPr/>
        <a:lstStyle/>
        <a:p>
          <a:endParaRPr lang="pt-BR"/>
        </a:p>
      </dgm:t>
    </dgm:pt>
    <dgm:pt modelId="{F095C99D-E9D9-426D-9D32-4769A3A68EF3}">
      <dgm:prSet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 rtl="0"/>
          <a:r>
            <a:rPr lang="pt-BR" sz="2000" b="1" dirty="0" smtClean="0">
              <a:solidFill>
                <a:schemeClr val="bg1"/>
              </a:solidFill>
            </a:rPr>
            <a:t>Caracterização dos assentamentos precários</a:t>
          </a:r>
          <a:endParaRPr lang="pt-BR" sz="2000" dirty="0">
            <a:solidFill>
              <a:schemeClr val="bg1"/>
            </a:solidFill>
          </a:endParaRPr>
        </a:p>
      </dgm:t>
    </dgm:pt>
    <dgm:pt modelId="{D74F32C3-BD3E-4B7F-9F0F-616423F50770}" type="parTrans" cxnId="{1B4A2A48-CE49-4F11-9D53-E21213CE3039}">
      <dgm:prSet/>
      <dgm:spPr/>
      <dgm:t>
        <a:bodyPr/>
        <a:lstStyle/>
        <a:p>
          <a:endParaRPr lang="pt-BR"/>
        </a:p>
      </dgm:t>
    </dgm:pt>
    <dgm:pt modelId="{4EE643BA-0D73-4696-A13A-76A7FE190B7F}" type="sibTrans" cxnId="{1B4A2A48-CE49-4F11-9D53-E21213CE3039}">
      <dgm:prSet/>
      <dgm:spPr/>
      <dgm:t>
        <a:bodyPr/>
        <a:lstStyle/>
        <a:p>
          <a:endParaRPr lang="pt-BR"/>
        </a:p>
      </dgm:t>
    </dgm:pt>
    <dgm:pt modelId="{1C377015-B142-4940-B986-8CFD74BA911A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pt-BR" sz="2400" b="1" dirty="0" smtClean="0">
              <a:solidFill>
                <a:schemeClr val="tx1"/>
              </a:solidFill>
            </a:rPr>
            <a:t>Análise da Paisagem</a:t>
          </a:r>
          <a:endParaRPr lang="pt-BR" sz="2400" b="1" dirty="0">
            <a:solidFill>
              <a:schemeClr val="bg1"/>
            </a:solidFill>
          </a:endParaRPr>
        </a:p>
      </dgm:t>
    </dgm:pt>
    <dgm:pt modelId="{9ECC4075-6051-4CFD-8280-3EB808591086}" type="sibTrans" cxnId="{7FEBBF4F-B0B7-4BBE-8B3A-DAFF4338CC6E}">
      <dgm:prSet/>
      <dgm:spPr/>
      <dgm:t>
        <a:bodyPr/>
        <a:lstStyle/>
        <a:p>
          <a:endParaRPr lang="pt-BR"/>
        </a:p>
      </dgm:t>
    </dgm:pt>
    <dgm:pt modelId="{E936F0B9-CAEF-4EFD-857E-918F2B1C0731}" type="parTrans" cxnId="{7FEBBF4F-B0B7-4BBE-8B3A-DAFF4338CC6E}">
      <dgm:prSet/>
      <dgm:spPr/>
      <dgm:t>
        <a:bodyPr/>
        <a:lstStyle/>
        <a:p>
          <a:endParaRPr lang="pt-BR"/>
        </a:p>
      </dgm:t>
    </dgm:pt>
    <dgm:pt modelId="{56C96DE8-1EFF-4FE3-A1A9-B02FBD7C981F}">
      <dgm:prSet custT="1"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pPr rtl="0"/>
          <a:r>
            <a:rPr lang="pt-BR" sz="2400" b="1" dirty="0" smtClean="0">
              <a:solidFill>
                <a:schemeClr val="tx1"/>
              </a:solidFill>
            </a:rPr>
            <a:t>Infraestrutura </a:t>
          </a:r>
          <a:endParaRPr lang="pt-BR" sz="2400" dirty="0">
            <a:solidFill>
              <a:schemeClr val="tx1"/>
            </a:solidFill>
          </a:endParaRPr>
        </a:p>
      </dgm:t>
    </dgm:pt>
    <dgm:pt modelId="{BFC8A50D-E67D-48E6-841B-76FD91EB9CF7}" type="parTrans" cxnId="{01E9AEE2-115C-407D-B14C-B1E27EF40CD7}">
      <dgm:prSet/>
      <dgm:spPr/>
      <dgm:t>
        <a:bodyPr/>
        <a:lstStyle/>
        <a:p>
          <a:endParaRPr lang="pt-BR"/>
        </a:p>
      </dgm:t>
    </dgm:pt>
    <dgm:pt modelId="{04DF1EE8-D3AC-465B-AFDE-1F2B443B810E}" type="sibTrans" cxnId="{01E9AEE2-115C-407D-B14C-B1E27EF40CD7}">
      <dgm:prSet/>
      <dgm:spPr/>
      <dgm:t>
        <a:bodyPr/>
        <a:lstStyle/>
        <a:p>
          <a:endParaRPr lang="pt-BR"/>
        </a:p>
      </dgm:t>
    </dgm:pt>
    <dgm:pt modelId="{221DB45A-3617-4309-BA40-B2D9928ACE17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pPr rtl="0"/>
          <a:r>
            <a:rPr lang="pt-BR" sz="2000" b="1" dirty="0" smtClean="0">
              <a:solidFill>
                <a:schemeClr val="bg1"/>
              </a:solidFill>
            </a:rPr>
            <a:t>Atualização dos dados de Infraestrutura, Serviços e Equipamentos Públicos</a:t>
          </a:r>
          <a:endParaRPr lang="pt-BR" sz="2000" dirty="0">
            <a:solidFill>
              <a:schemeClr val="bg1"/>
            </a:solidFill>
          </a:endParaRPr>
        </a:p>
      </dgm:t>
    </dgm:pt>
    <dgm:pt modelId="{F31AF441-0B81-4E95-A92F-9DCBD2A03498}" type="parTrans" cxnId="{0FBF0091-36AB-4ABC-B718-BD1B3E728FA8}">
      <dgm:prSet/>
      <dgm:spPr/>
      <dgm:t>
        <a:bodyPr/>
        <a:lstStyle/>
        <a:p>
          <a:endParaRPr lang="pt-BR"/>
        </a:p>
      </dgm:t>
    </dgm:pt>
    <dgm:pt modelId="{85A9F83D-4AFD-43A5-9962-F4C6569A50CA}" type="sibTrans" cxnId="{0FBF0091-36AB-4ABC-B718-BD1B3E728FA8}">
      <dgm:prSet/>
      <dgm:spPr/>
      <dgm:t>
        <a:bodyPr/>
        <a:lstStyle/>
        <a:p>
          <a:endParaRPr lang="pt-BR"/>
        </a:p>
      </dgm:t>
    </dgm:pt>
    <dgm:pt modelId="{4874BF1B-37B5-4740-804C-E93989E42DF0}" type="pres">
      <dgm:prSet presAssocID="{400AF0D5-D050-4DAC-827C-5C24FCFE485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64215961-C324-4A8A-B3EF-46895629FC74}" type="pres">
      <dgm:prSet presAssocID="{D3BB8D76-80F9-4545-91A3-FC6E28A7A3EE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205F63B-0EF2-4B4A-AE3B-99D2233DC1BB}" type="pres">
      <dgm:prSet presAssocID="{D3BB8D76-80F9-4545-91A3-FC6E28A7A3EE}" presName="childText1" presStyleLbl="solidAlignAcc1" presStyleIdx="0" presStyleCnt="3" custScaleY="134991" custLinFactNeighborX="442" custLinFactNeighborY="81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CE08D0-55F8-41DA-AE90-FCC66D2C4D97}" type="pres">
      <dgm:prSet presAssocID="{56C96DE8-1EFF-4FE3-A1A9-B02FBD7C981F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FC296D-A4CA-4D09-B4A2-15C88BC17A7F}" type="pres">
      <dgm:prSet presAssocID="{56C96DE8-1EFF-4FE3-A1A9-B02FBD7C981F}" presName="childText2" presStyleLbl="solidAlignAcc1" presStyleIdx="1" presStyleCnt="3" custScaleY="121397" custLinFactNeighborY="1455">
        <dgm:presLayoutVars>
          <dgm:chMax val="0"/>
          <dgm:chPref val="0"/>
          <dgm:bulletEnabled val="1"/>
        </dgm:presLayoutVars>
      </dgm:prSet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endParaRPr lang="pt-BR"/>
        </a:p>
      </dgm:t>
    </dgm:pt>
    <dgm:pt modelId="{15916A00-3DF5-4BF5-B22A-56F3C5754474}" type="pres">
      <dgm:prSet presAssocID="{1C377015-B142-4940-B986-8CFD74BA911A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C2BDFBA-71CC-4883-A5C0-4DFC8EC30B8C}" type="pres">
      <dgm:prSet presAssocID="{1C377015-B142-4940-B986-8CFD74BA911A}" presName="childText3" presStyleLbl="solidAlignAcc1" presStyleIdx="2" presStyleCnt="3" custScaleY="1063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F2B54F8-99D1-442A-9FB6-1C24FF65AFD6}" srcId="{1C377015-B142-4940-B986-8CFD74BA911A}" destId="{61FAE38C-093E-4CFE-8E7B-406428E5BF69}" srcOrd="0" destOrd="0" parTransId="{B8489498-4BD7-4767-81A1-877C8ABE228A}" sibTransId="{E636B8F8-793C-4237-B280-4E006D252F65}"/>
    <dgm:cxn modelId="{F9B97366-9B33-4B3D-B358-BB30DB12D4F7}" type="presOf" srcId="{20AB1855-EF1D-4564-86D5-B74518DED2C6}" destId="{5205F63B-0EF2-4B4A-AE3B-99D2233DC1BB}" srcOrd="0" destOrd="2" presId="urn:microsoft.com/office/officeart/2009/3/layout/IncreasingArrowsProcess"/>
    <dgm:cxn modelId="{1B4A2A48-CE49-4F11-9D53-E21213CE3039}" srcId="{D3BB8D76-80F9-4545-91A3-FC6E28A7A3EE}" destId="{F095C99D-E9D9-426D-9D32-4769A3A68EF3}" srcOrd="3" destOrd="0" parTransId="{D74F32C3-BD3E-4B7F-9F0F-616423F50770}" sibTransId="{4EE643BA-0D73-4696-A13A-76A7FE190B7F}"/>
    <dgm:cxn modelId="{7FEBBF4F-B0B7-4BBE-8B3A-DAFF4338CC6E}" srcId="{400AF0D5-D050-4DAC-827C-5C24FCFE485D}" destId="{1C377015-B142-4940-B986-8CFD74BA911A}" srcOrd="2" destOrd="0" parTransId="{E936F0B9-CAEF-4EFD-857E-918F2B1C0731}" sibTransId="{9ECC4075-6051-4CFD-8280-3EB808591086}"/>
    <dgm:cxn modelId="{0915930B-762D-497F-9AF7-1CDA9B29C251}" type="presOf" srcId="{A56A1261-9F07-4430-8F29-275D9252AF72}" destId="{5205F63B-0EF2-4B4A-AE3B-99D2233DC1BB}" srcOrd="0" destOrd="0" presId="urn:microsoft.com/office/officeart/2009/3/layout/IncreasingArrowsProcess"/>
    <dgm:cxn modelId="{10E6A927-FA69-47EB-B39D-FDCCCE7F3C2E}" type="presOf" srcId="{D3BB8D76-80F9-4545-91A3-FC6E28A7A3EE}" destId="{64215961-C324-4A8A-B3EF-46895629FC74}" srcOrd="0" destOrd="0" presId="urn:microsoft.com/office/officeart/2009/3/layout/IncreasingArrowsProcess"/>
    <dgm:cxn modelId="{A3847F8B-725D-46C9-B11D-CD427C61C5AB}" srcId="{400AF0D5-D050-4DAC-827C-5C24FCFE485D}" destId="{D3BB8D76-80F9-4545-91A3-FC6E28A7A3EE}" srcOrd="0" destOrd="0" parTransId="{45F5F1BD-E27A-4CB7-9D66-917EB4349954}" sibTransId="{E7088B25-FFFF-4A3F-8DDD-69ABEF36E69D}"/>
    <dgm:cxn modelId="{F7948257-6E1C-440D-B81C-EF30EDC001B2}" type="presOf" srcId="{221DB45A-3617-4309-BA40-B2D9928ACE17}" destId="{CDFC296D-A4CA-4D09-B4A2-15C88BC17A7F}" srcOrd="0" destOrd="0" presId="urn:microsoft.com/office/officeart/2009/3/layout/IncreasingArrowsProcess"/>
    <dgm:cxn modelId="{5A5D0D2C-46B3-4406-92BB-88DAA6591E53}" type="presOf" srcId="{1C377015-B142-4940-B986-8CFD74BA911A}" destId="{15916A00-3DF5-4BF5-B22A-56F3C5754474}" srcOrd="0" destOrd="0" presId="urn:microsoft.com/office/officeart/2009/3/layout/IncreasingArrowsProcess"/>
    <dgm:cxn modelId="{2CC9326F-7129-436E-B4A7-2A6955AC3306}" srcId="{D3BB8D76-80F9-4545-91A3-FC6E28A7A3EE}" destId="{20AB1855-EF1D-4564-86D5-B74518DED2C6}" srcOrd="2" destOrd="0" parTransId="{E2B36E69-7C11-4B37-B68C-CD842378BA76}" sibTransId="{7EE58425-BF0C-409A-9F06-66D3358244E6}"/>
    <dgm:cxn modelId="{0FBF0091-36AB-4ABC-B718-BD1B3E728FA8}" srcId="{56C96DE8-1EFF-4FE3-A1A9-B02FBD7C981F}" destId="{221DB45A-3617-4309-BA40-B2D9928ACE17}" srcOrd="0" destOrd="0" parTransId="{F31AF441-0B81-4E95-A92F-9DCBD2A03498}" sibTransId="{85A9F83D-4AFD-43A5-9962-F4C6569A50CA}"/>
    <dgm:cxn modelId="{E38F4D78-67F0-474F-AD4C-4EE877C0D73E}" type="presOf" srcId="{F9E14D4E-FD9E-47A2-8E6C-F7F4CD63617C}" destId="{5205F63B-0EF2-4B4A-AE3B-99D2233DC1BB}" srcOrd="0" destOrd="1" presId="urn:microsoft.com/office/officeart/2009/3/layout/IncreasingArrowsProcess"/>
    <dgm:cxn modelId="{1017019C-53C4-4874-A35A-974772E3DB50}" type="presOf" srcId="{61FAE38C-093E-4CFE-8E7B-406428E5BF69}" destId="{7C2BDFBA-71CC-4883-A5C0-4DFC8EC30B8C}" srcOrd="0" destOrd="0" presId="urn:microsoft.com/office/officeart/2009/3/layout/IncreasingArrowsProcess"/>
    <dgm:cxn modelId="{03CF7C74-71FD-494B-9E8A-AF04C8E4AD49}" srcId="{D3BB8D76-80F9-4545-91A3-FC6E28A7A3EE}" destId="{F9E14D4E-FD9E-47A2-8E6C-F7F4CD63617C}" srcOrd="1" destOrd="0" parTransId="{0E40809C-FB81-4A3E-98C9-BC5957D53790}" sibTransId="{7AEE069F-4FD9-461D-8D97-14688B1C0721}"/>
    <dgm:cxn modelId="{DBC0DF95-D420-43F2-96DB-CE929FB0A1D3}" type="presOf" srcId="{F095C99D-E9D9-426D-9D32-4769A3A68EF3}" destId="{5205F63B-0EF2-4B4A-AE3B-99D2233DC1BB}" srcOrd="0" destOrd="3" presId="urn:microsoft.com/office/officeart/2009/3/layout/IncreasingArrowsProcess"/>
    <dgm:cxn modelId="{E4927CE3-281B-4F39-BE62-8D48E32BFCC1}" srcId="{D3BB8D76-80F9-4545-91A3-FC6E28A7A3EE}" destId="{A56A1261-9F07-4430-8F29-275D9252AF72}" srcOrd="0" destOrd="0" parTransId="{C2BB1139-DFD0-48BD-8BA2-664A7423CB7F}" sibTransId="{4F064DBA-9F58-4AE8-835B-E525C7961ECE}"/>
    <dgm:cxn modelId="{EC024F6D-6D48-4B3C-9DC4-8B22CA259A4B}" type="presOf" srcId="{400AF0D5-D050-4DAC-827C-5C24FCFE485D}" destId="{4874BF1B-37B5-4740-804C-E93989E42DF0}" srcOrd="0" destOrd="0" presId="urn:microsoft.com/office/officeart/2009/3/layout/IncreasingArrowsProcess"/>
    <dgm:cxn modelId="{01E9AEE2-115C-407D-B14C-B1E27EF40CD7}" srcId="{400AF0D5-D050-4DAC-827C-5C24FCFE485D}" destId="{56C96DE8-1EFF-4FE3-A1A9-B02FBD7C981F}" srcOrd="1" destOrd="0" parTransId="{BFC8A50D-E67D-48E6-841B-76FD91EB9CF7}" sibTransId="{04DF1EE8-D3AC-465B-AFDE-1F2B443B810E}"/>
    <dgm:cxn modelId="{4DC9888D-C5A5-4BD2-8E5C-797A13CE26F1}" type="presOf" srcId="{56C96DE8-1EFF-4FE3-A1A9-B02FBD7C981F}" destId="{90CE08D0-55F8-41DA-AE90-FCC66D2C4D97}" srcOrd="0" destOrd="0" presId="urn:microsoft.com/office/officeart/2009/3/layout/IncreasingArrowsProcess"/>
    <dgm:cxn modelId="{5D761ED5-9099-463D-931D-AF20AD76A6C6}" type="presParOf" srcId="{4874BF1B-37B5-4740-804C-E93989E42DF0}" destId="{64215961-C324-4A8A-B3EF-46895629FC74}" srcOrd="0" destOrd="0" presId="urn:microsoft.com/office/officeart/2009/3/layout/IncreasingArrowsProcess"/>
    <dgm:cxn modelId="{48F3D720-80DE-45E1-B972-8C4B17B48568}" type="presParOf" srcId="{4874BF1B-37B5-4740-804C-E93989E42DF0}" destId="{5205F63B-0EF2-4B4A-AE3B-99D2233DC1BB}" srcOrd="1" destOrd="0" presId="urn:microsoft.com/office/officeart/2009/3/layout/IncreasingArrowsProcess"/>
    <dgm:cxn modelId="{C84C3714-2EED-4E10-A048-A8CEB08115EF}" type="presParOf" srcId="{4874BF1B-37B5-4740-804C-E93989E42DF0}" destId="{90CE08D0-55F8-41DA-AE90-FCC66D2C4D97}" srcOrd="2" destOrd="0" presId="urn:microsoft.com/office/officeart/2009/3/layout/IncreasingArrowsProcess"/>
    <dgm:cxn modelId="{41FABA4A-AB89-4C6C-8267-AD0E96F77CC2}" type="presParOf" srcId="{4874BF1B-37B5-4740-804C-E93989E42DF0}" destId="{CDFC296D-A4CA-4D09-B4A2-15C88BC17A7F}" srcOrd="3" destOrd="0" presId="urn:microsoft.com/office/officeart/2009/3/layout/IncreasingArrowsProcess"/>
    <dgm:cxn modelId="{8DE7111B-E224-4BB1-B048-509D1CA12500}" type="presParOf" srcId="{4874BF1B-37B5-4740-804C-E93989E42DF0}" destId="{15916A00-3DF5-4BF5-B22A-56F3C5754474}" srcOrd="4" destOrd="0" presId="urn:microsoft.com/office/officeart/2009/3/layout/IncreasingArrowsProcess"/>
    <dgm:cxn modelId="{B2E08A9D-F851-4639-9A44-4B10808796E3}" type="presParOf" srcId="{4874BF1B-37B5-4740-804C-E93989E42DF0}" destId="{7C2BDFBA-71CC-4883-A5C0-4DFC8EC30B8C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400986-4F64-45EF-BA2B-29A7BB9F1B57}">
      <dsp:nvSpPr>
        <dsp:cNvPr id="0" name=""/>
        <dsp:cNvSpPr/>
      </dsp:nvSpPr>
      <dsp:spPr>
        <a:xfrm>
          <a:off x="686" y="183558"/>
          <a:ext cx="1650340" cy="990204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Proposta IBAM/SEMURB</a:t>
          </a:r>
          <a:endParaRPr lang="pt-BR" sz="1600" kern="1200" dirty="0"/>
        </a:p>
      </dsp:txBody>
      <dsp:txXfrm>
        <a:off x="686" y="183558"/>
        <a:ext cx="1650340" cy="990204"/>
      </dsp:txXfrm>
    </dsp:sp>
    <dsp:sp modelId="{96D814A9-1AD4-4AFB-86DE-63EFF0DD01DE}">
      <dsp:nvSpPr>
        <dsp:cNvPr id="0" name=""/>
        <dsp:cNvSpPr/>
      </dsp:nvSpPr>
      <dsp:spPr>
        <a:xfrm rot="24283">
          <a:off x="1793014" y="780899"/>
          <a:ext cx="308101" cy="409284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/>
        </a:p>
      </dsp:txBody>
      <dsp:txXfrm rot="24283">
        <a:off x="1793014" y="780899"/>
        <a:ext cx="308101" cy="409284"/>
      </dsp:txXfrm>
    </dsp:sp>
    <dsp:sp modelId="{460EA655-CCFC-4642-8492-4D2972584EDD}">
      <dsp:nvSpPr>
        <dsp:cNvPr id="0" name=""/>
        <dsp:cNvSpPr/>
      </dsp:nvSpPr>
      <dsp:spPr>
        <a:xfrm>
          <a:off x="2232337" y="199322"/>
          <a:ext cx="1650340" cy="990204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Audiência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2012</a:t>
          </a:r>
          <a:endParaRPr lang="pt-BR" sz="1600" kern="1200" dirty="0"/>
        </a:p>
      </dsp:txBody>
      <dsp:txXfrm>
        <a:off x="2232337" y="199322"/>
        <a:ext cx="1650340" cy="990204"/>
      </dsp:txXfrm>
    </dsp:sp>
    <dsp:sp modelId="{53FF0D86-2A39-44B4-9CBC-2BD7C2A4D067}">
      <dsp:nvSpPr>
        <dsp:cNvPr id="0" name=""/>
        <dsp:cNvSpPr/>
      </dsp:nvSpPr>
      <dsp:spPr>
        <a:xfrm rot="21577319">
          <a:off x="4093789" y="798351"/>
          <a:ext cx="391659" cy="409284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/>
        </a:p>
      </dsp:txBody>
      <dsp:txXfrm rot="21577319">
        <a:off x="4093789" y="798351"/>
        <a:ext cx="391659" cy="409284"/>
      </dsp:txXfrm>
    </dsp:sp>
    <dsp:sp modelId="{683C46A7-E862-48F6-A045-D21291BA47D0}">
      <dsp:nvSpPr>
        <dsp:cNvPr id="0" name=""/>
        <dsp:cNvSpPr/>
      </dsp:nvSpPr>
      <dsp:spPr>
        <a:xfrm>
          <a:off x="4621641" y="183558"/>
          <a:ext cx="1650340" cy="990204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Contribuições e Questionamentos</a:t>
          </a:r>
          <a:endParaRPr lang="pt-BR" sz="1600" kern="1200" dirty="0"/>
        </a:p>
      </dsp:txBody>
      <dsp:txXfrm>
        <a:off x="4621641" y="183558"/>
        <a:ext cx="1650340" cy="990204"/>
      </dsp:txXfrm>
    </dsp:sp>
    <dsp:sp modelId="{02962811-19A8-457F-B556-AF753607A5F1}">
      <dsp:nvSpPr>
        <dsp:cNvPr id="0" name=""/>
        <dsp:cNvSpPr/>
      </dsp:nvSpPr>
      <dsp:spPr>
        <a:xfrm>
          <a:off x="6454601" y="799334"/>
          <a:ext cx="349872" cy="409284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/>
        </a:p>
      </dsp:txBody>
      <dsp:txXfrm>
        <a:off x="6454601" y="799334"/>
        <a:ext cx="349872" cy="409284"/>
      </dsp:txXfrm>
    </dsp:sp>
    <dsp:sp modelId="{C69F81E8-D319-4AC1-8E7F-C1AF82621E90}">
      <dsp:nvSpPr>
        <dsp:cNvPr id="0" name=""/>
        <dsp:cNvSpPr/>
      </dsp:nvSpPr>
      <dsp:spPr>
        <a:xfrm>
          <a:off x="6932118" y="79587"/>
          <a:ext cx="1996912" cy="1198147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i="1" kern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NOVO RELATÓRIO E PROPOSTA DE LEI 2015</a:t>
          </a:r>
          <a:endParaRPr lang="pt-BR" sz="1700" b="1" i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32118" y="79587"/>
        <a:ext cx="1996912" cy="119814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D67363-8F3A-4E12-8680-4DD05D3AEAD0}">
      <dsp:nvSpPr>
        <dsp:cNvPr id="0" name=""/>
        <dsp:cNvSpPr/>
      </dsp:nvSpPr>
      <dsp:spPr>
        <a:xfrm rot="5400000">
          <a:off x="4795404" y="-1991038"/>
          <a:ext cx="677862" cy="48323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1" i="1" kern="1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O que são Unidades Ambientais? Exemplos.</a:t>
          </a:r>
          <a:endParaRPr lang="pt-BR" sz="1600" kern="1200" dirty="0"/>
        </a:p>
      </dsp:txBody>
      <dsp:txXfrm rot="5400000">
        <a:off x="4795404" y="-1991038"/>
        <a:ext cx="677862" cy="4832316"/>
      </dsp:txXfrm>
    </dsp:sp>
    <dsp:sp modelId="{7088D934-4217-45BB-BA60-B9D4EB24EF86}">
      <dsp:nvSpPr>
        <dsp:cNvPr id="0" name=""/>
        <dsp:cNvSpPr/>
      </dsp:nvSpPr>
      <dsp:spPr>
        <a:xfrm>
          <a:off x="0" y="1455"/>
          <a:ext cx="2718177" cy="847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/>
            <a:t>Identificação das unidades ambientais</a:t>
          </a:r>
          <a:endParaRPr lang="pt-BR" sz="1700" b="1" kern="1200" dirty="0"/>
        </a:p>
      </dsp:txBody>
      <dsp:txXfrm>
        <a:off x="0" y="1455"/>
        <a:ext cx="2718177" cy="847327"/>
      </dsp:txXfrm>
    </dsp:sp>
    <dsp:sp modelId="{637C81F8-8233-49EF-867F-E5A44B80AEEE}">
      <dsp:nvSpPr>
        <dsp:cNvPr id="0" name=""/>
        <dsp:cNvSpPr/>
      </dsp:nvSpPr>
      <dsp:spPr>
        <a:xfrm rot="5400000">
          <a:off x="4795404" y="-1101344"/>
          <a:ext cx="677862" cy="48323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1" i="1" kern="1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Para que serve a cobertura vegetal? Quais as implicações para a população residente?</a:t>
          </a:r>
          <a:endParaRPr lang="pt-BR" sz="1600" kern="1200" dirty="0"/>
        </a:p>
      </dsp:txBody>
      <dsp:txXfrm rot="5400000">
        <a:off x="4795404" y="-1101344"/>
        <a:ext cx="677862" cy="4832316"/>
      </dsp:txXfrm>
    </dsp:sp>
    <dsp:sp modelId="{94D6334C-B680-4522-B4D6-EB6C257D9C88}">
      <dsp:nvSpPr>
        <dsp:cNvPr id="0" name=""/>
        <dsp:cNvSpPr/>
      </dsp:nvSpPr>
      <dsp:spPr>
        <a:xfrm>
          <a:off x="0" y="891149"/>
          <a:ext cx="2718177" cy="847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/>
            <a:t>Mapeamento da cobertura vegetal</a:t>
          </a:r>
          <a:endParaRPr lang="pt-BR" sz="1700" b="1" kern="1200" dirty="0"/>
        </a:p>
      </dsp:txBody>
      <dsp:txXfrm>
        <a:off x="0" y="891149"/>
        <a:ext cx="2718177" cy="847327"/>
      </dsp:txXfrm>
    </dsp:sp>
    <dsp:sp modelId="{578E7C22-77F8-4876-BEE0-CB7FE55797EF}">
      <dsp:nvSpPr>
        <dsp:cNvPr id="0" name=""/>
        <dsp:cNvSpPr/>
      </dsp:nvSpPr>
      <dsp:spPr>
        <a:xfrm rot="5400000">
          <a:off x="4795404" y="-211650"/>
          <a:ext cx="677862" cy="48323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1" i="1" kern="1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O que é e qual a importância desse levantamento? </a:t>
          </a:r>
          <a:endParaRPr lang="pt-BR" sz="1600" kern="1200" dirty="0"/>
        </a:p>
      </dsp:txBody>
      <dsp:txXfrm rot="5400000">
        <a:off x="4795404" y="-211650"/>
        <a:ext cx="677862" cy="4832316"/>
      </dsp:txXfrm>
    </dsp:sp>
    <dsp:sp modelId="{4C9F52F4-B84A-4412-A809-20B368D130B7}">
      <dsp:nvSpPr>
        <dsp:cNvPr id="0" name=""/>
        <dsp:cNvSpPr/>
      </dsp:nvSpPr>
      <dsp:spPr>
        <a:xfrm>
          <a:off x="0" y="1780843"/>
          <a:ext cx="2718177" cy="847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/>
            <a:t>Levantamento florístico</a:t>
          </a:r>
          <a:endParaRPr lang="pt-BR" sz="1700" b="1" kern="1200" dirty="0"/>
        </a:p>
      </dsp:txBody>
      <dsp:txXfrm>
        <a:off x="0" y="1780843"/>
        <a:ext cx="2718177" cy="847327"/>
      </dsp:txXfrm>
    </dsp:sp>
    <dsp:sp modelId="{EA502337-AF14-4FE6-A0A8-54E3064434B4}">
      <dsp:nvSpPr>
        <dsp:cNvPr id="0" name=""/>
        <dsp:cNvSpPr/>
      </dsp:nvSpPr>
      <dsp:spPr>
        <a:xfrm rot="5400000">
          <a:off x="4795404" y="678043"/>
          <a:ext cx="677862" cy="48323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1" i="1" kern="1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O que são APP e para que servem? </a:t>
          </a:r>
          <a:endParaRPr lang="pt-BR" sz="1600" kern="1200" dirty="0"/>
        </a:p>
      </dsp:txBody>
      <dsp:txXfrm rot="5400000">
        <a:off x="4795404" y="678043"/>
        <a:ext cx="677862" cy="4832316"/>
      </dsp:txXfrm>
    </dsp:sp>
    <dsp:sp modelId="{1C057803-A474-4BCE-BEB8-AA42DFCBF6CF}">
      <dsp:nvSpPr>
        <dsp:cNvPr id="0" name=""/>
        <dsp:cNvSpPr/>
      </dsp:nvSpPr>
      <dsp:spPr>
        <a:xfrm>
          <a:off x="0" y="2670537"/>
          <a:ext cx="2718177" cy="847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/>
            <a:t>Identificação das Áreas de Preservação Permanente</a:t>
          </a:r>
          <a:endParaRPr lang="pt-BR" sz="1700" b="1" kern="1200" dirty="0"/>
        </a:p>
      </dsp:txBody>
      <dsp:txXfrm>
        <a:off x="0" y="2670537"/>
        <a:ext cx="2718177" cy="847327"/>
      </dsp:txXfrm>
    </dsp:sp>
    <dsp:sp modelId="{31CC898C-67F8-4F0F-8F72-8011CF37C148}">
      <dsp:nvSpPr>
        <dsp:cNvPr id="0" name=""/>
        <dsp:cNvSpPr/>
      </dsp:nvSpPr>
      <dsp:spPr>
        <a:xfrm rot="5400000">
          <a:off x="4795404" y="1540440"/>
          <a:ext cx="677862" cy="48323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1" i="1" kern="1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Para que serviu esse estudo? </a:t>
          </a:r>
          <a:endParaRPr lang="pt-BR" sz="1600" kern="1200" dirty="0"/>
        </a:p>
      </dsp:txBody>
      <dsp:txXfrm rot="5400000">
        <a:off x="4795404" y="1540440"/>
        <a:ext cx="677862" cy="4832316"/>
      </dsp:txXfrm>
    </dsp:sp>
    <dsp:sp modelId="{A876A12F-6216-4181-BF2F-A3E96102371D}">
      <dsp:nvSpPr>
        <dsp:cNvPr id="0" name=""/>
        <dsp:cNvSpPr/>
      </dsp:nvSpPr>
      <dsp:spPr>
        <a:xfrm>
          <a:off x="0" y="3560231"/>
          <a:ext cx="2718177" cy="847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/>
            <a:t>Redelimitação das unidades de paisagem</a:t>
          </a:r>
          <a:endParaRPr lang="pt-BR" sz="1700" b="1" kern="1200" dirty="0"/>
        </a:p>
      </dsp:txBody>
      <dsp:txXfrm>
        <a:off x="0" y="3560231"/>
        <a:ext cx="2718177" cy="847327"/>
      </dsp:txXfrm>
    </dsp:sp>
    <dsp:sp modelId="{BE8F81FC-6E3A-4594-856E-03761E7FCDE7}">
      <dsp:nvSpPr>
        <dsp:cNvPr id="0" name=""/>
        <dsp:cNvSpPr/>
      </dsp:nvSpPr>
      <dsp:spPr>
        <a:xfrm rot="5400000">
          <a:off x="4795404" y="2457431"/>
          <a:ext cx="677862" cy="48323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1" i="1" kern="1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O que é ? E qual a finalidade?</a:t>
          </a:r>
          <a:endParaRPr lang="pt-BR" sz="1600" kern="1200" dirty="0"/>
        </a:p>
      </dsp:txBody>
      <dsp:txXfrm rot="5400000">
        <a:off x="4795404" y="2457431"/>
        <a:ext cx="677862" cy="4832316"/>
      </dsp:txXfrm>
    </dsp:sp>
    <dsp:sp modelId="{EEFBB6F7-20B0-4E78-BB37-DF421DFF19B4}">
      <dsp:nvSpPr>
        <dsp:cNvPr id="0" name=""/>
        <dsp:cNvSpPr/>
      </dsp:nvSpPr>
      <dsp:spPr>
        <a:xfrm>
          <a:off x="0" y="4449925"/>
          <a:ext cx="2718177" cy="847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/>
            <a:t>Inventário conservacionista das lagoas naturais</a:t>
          </a:r>
          <a:endParaRPr lang="pt-BR" sz="1700" b="1" kern="1200" dirty="0"/>
        </a:p>
      </dsp:txBody>
      <dsp:txXfrm>
        <a:off x="0" y="4449925"/>
        <a:ext cx="2718177" cy="84732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16A4F-3EC3-4DBB-AC76-ECBF72ED1047}" type="datetimeFigureOut">
              <a:rPr lang="pt-BR" smtClean="0"/>
              <a:t>31/03/2016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D3871-9A8B-4C9C-80A7-7CC729337B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E5225-8F39-4D9B-869F-80B0C1082BF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0514C-1CF2-4EE1-B100-DFC43DA077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3425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0514C-1CF2-4EE1-B100-DFC43DA0778D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8252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0514C-1CF2-4EE1-B100-DFC43DA0778D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7370-D12D-4E14-AC37-0180F03D421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5824-9A3E-4E5D-BBCA-B0442D3434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13531015"/>
      </p:ext>
    </p:extLst>
  </p:cSld>
  <p:clrMapOvr>
    <a:masterClrMapping/>
  </p:clrMapOvr>
  <p:transition spd="med">
    <p:wipe dir="u"/>
    <p:sndAc>
      <p:stSnd>
        <p:snd r:embed="rId1" name="arrow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7370-D12D-4E14-AC37-0180F03D421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5824-9A3E-4E5D-BBCA-B0442D3434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15067030"/>
      </p:ext>
    </p:extLst>
  </p:cSld>
  <p:clrMapOvr>
    <a:masterClrMapping/>
  </p:clrMapOvr>
  <p:transition spd="med">
    <p:wipe dir="u"/>
    <p:sndAc>
      <p:stSnd>
        <p:snd r:embed="rId1" name="arrow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7370-D12D-4E14-AC37-0180F03D421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5824-9A3E-4E5D-BBCA-B0442D3434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77889016"/>
      </p:ext>
    </p:extLst>
  </p:cSld>
  <p:clrMapOvr>
    <a:masterClrMapping/>
  </p:clrMapOvr>
  <p:transition spd="med">
    <p:wipe dir="u"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7370-D12D-4E14-AC37-0180F03D421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5824-9A3E-4E5D-BBCA-B0442D3434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94732684"/>
      </p:ext>
    </p:extLst>
  </p:cSld>
  <p:clrMapOvr>
    <a:masterClrMapping/>
  </p:clrMapOvr>
  <p:transition spd="med">
    <p:wipe dir="u"/>
    <p:sndAc>
      <p:stSnd>
        <p:snd r:embed="rId1" name="arrow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7370-D12D-4E14-AC37-0180F03D421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5824-9A3E-4E5D-BBCA-B0442D3434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61234616"/>
      </p:ext>
    </p:extLst>
  </p:cSld>
  <p:clrMapOvr>
    <a:masterClrMapping/>
  </p:clrMapOvr>
  <p:transition spd="med">
    <p:wipe dir="u"/>
    <p:sndAc>
      <p:stSnd>
        <p:snd r:embed="rId1" name="arrow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7370-D12D-4E14-AC37-0180F03D421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5824-9A3E-4E5D-BBCA-B0442D3434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54372247"/>
      </p:ext>
    </p:extLst>
  </p:cSld>
  <p:clrMapOvr>
    <a:masterClrMapping/>
  </p:clrMapOvr>
  <p:transition spd="med">
    <p:wipe dir="u"/>
    <p:sndAc>
      <p:stSnd>
        <p:snd r:embed="rId1" name="arrow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7370-D12D-4E14-AC37-0180F03D421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5824-9A3E-4E5D-BBCA-B0442D3434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77193064"/>
      </p:ext>
    </p:extLst>
  </p:cSld>
  <p:clrMapOvr>
    <a:masterClrMapping/>
  </p:clrMapOvr>
  <p:transition spd="med">
    <p:wipe dir="u"/>
    <p:sndAc>
      <p:stSnd>
        <p:snd r:embed="rId1" name="arrow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7370-D12D-4E14-AC37-0180F03D421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5824-9A3E-4E5D-BBCA-B0442D3434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57288263"/>
      </p:ext>
    </p:extLst>
  </p:cSld>
  <p:clrMapOvr>
    <a:masterClrMapping/>
  </p:clrMapOvr>
  <p:transition spd="med">
    <p:wipe dir="u"/>
    <p:sndAc>
      <p:stSnd>
        <p:snd r:embed="rId1" name="arrow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7370-D12D-4E14-AC37-0180F03D421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5824-9A3E-4E5D-BBCA-B0442D3434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35605794"/>
      </p:ext>
    </p:extLst>
  </p:cSld>
  <p:clrMapOvr>
    <a:masterClrMapping/>
  </p:clrMapOvr>
  <p:transition spd="med">
    <p:wipe dir="u"/>
    <p:sndAc>
      <p:stSnd>
        <p:snd r:embed="rId1" name="arrow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7370-D12D-4E14-AC37-0180F03D421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5824-9A3E-4E5D-BBCA-B0442D3434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45965613"/>
      </p:ext>
    </p:extLst>
  </p:cSld>
  <p:clrMapOvr>
    <a:masterClrMapping/>
  </p:clrMapOvr>
  <p:transition spd="med">
    <p:wipe dir="u"/>
    <p:sndAc>
      <p:stSnd>
        <p:snd r:embed="rId1" name="arrow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7370-D12D-4E14-AC37-0180F03D421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5824-9A3E-4E5D-BBCA-B0442D3434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75335891"/>
      </p:ext>
    </p:extLst>
  </p:cSld>
  <p:clrMapOvr>
    <a:masterClrMapping/>
  </p:clrMapOvr>
  <p:transition spd="med">
    <p:wipe dir="u"/>
    <p:sndAc>
      <p:stSnd>
        <p:snd r:embed="rId1" name="arrow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A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37370-D12D-4E14-AC37-0180F03D4213}" type="datetimeFigureOut">
              <a:rPr lang="pt-BR" smtClean="0"/>
              <a:pPr/>
              <a:t>31/03/2016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B5824-9A3E-4E5D-BBCA-B0442D34346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2860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ipe dir="u"/>
    <p:sndAc>
      <p:stSnd>
        <p:snd r:embed="rId13" name="arrow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.png"/><Relationship Id="rId9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package" Target="../embeddings/Documento_do_Microsoft_Office_Word1.docx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image" Target="../media/image4.png"/><Relationship Id="rId5" Type="http://schemas.openxmlformats.org/officeDocument/2006/relationships/image" Target="../media/image8.jpeg"/><Relationship Id="rId10" Type="http://schemas.microsoft.com/office/2007/relationships/diagramDrawing" Target="../diagrams/drawing2.xml"/><Relationship Id="rId4" Type="http://schemas.openxmlformats.org/officeDocument/2006/relationships/image" Target="../media/image7.jpeg"/><Relationship Id="rId9" Type="http://schemas.openxmlformats.org/officeDocument/2006/relationships/diagramColors" Target="../diagrams/colors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.jpeg"/><Relationship Id="rId3" Type="http://schemas.openxmlformats.org/officeDocument/2006/relationships/audio" Target="../media/audio1.wav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1.jpe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/>
          <a:srcRect l="606"/>
          <a:stretch/>
        </p:blipFill>
        <p:spPr>
          <a:xfrm>
            <a:off x="0" y="1003666"/>
            <a:ext cx="9144000" cy="4983896"/>
          </a:xfrm>
          <a:prstGeom prst="rect">
            <a:avLst/>
          </a:prstGeom>
        </p:spPr>
      </p:pic>
      <p:grpSp>
        <p:nvGrpSpPr>
          <p:cNvPr id="42" name="Grupo 41"/>
          <p:cNvGrpSpPr/>
          <p:nvPr/>
        </p:nvGrpSpPr>
        <p:grpSpPr>
          <a:xfrm>
            <a:off x="6049106" y="-378070"/>
            <a:ext cx="6418385" cy="2356339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0" name="CustomShape 2"/>
          <p:cNvSpPr/>
          <p:nvPr/>
        </p:nvSpPr>
        <p:spPr>
          <a:xfrm>
            <a:off x="476820" y="1687040"/>
            <a:ext cx="8190360" cy="301500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PROPOSTA DE REGULAMENTAÇÃO DA ZONA DE PROTEÇÃO AMBIENTAL </a:t>
            </a:r>
            <a:r>
              <a:rPr lang="pt-BR" sz="4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</a:t>
            </a:r>
          </a:p>
          <a:p>
            <a:pPr algn="ctr">
              <a:lnSpc>
                <a:spcPct val="100000"/>
              </a:lnSpc>
            </a:pPr>
            <a:r>
              <a:rPr lang="pt-BR" sz="2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(Ecossistemas de Lagoas e Dunas ao longo do Rio Doce)</a:t>
            </a:r>
            <a:endParaRPr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reeform 18"/>
          <p:cNvSpPr/>
          <p:nvPr/>
        </p:nvSpPr>
        <p:spPr>
          <a:xfrm>
            <a:off x="4827992" y="6038072"/>
            <a:ext cx="7390606" cy="757002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2477556" y="-175847"/>
            <a:ext cx="11621556" cy="1675275"/>
            <a:chOff x="-1742376" y="5815315"/>
            <a:chExt cx="10584815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742376" y="5815315"/>
              <a:ext cx="10584815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-935121" y="5925606"/>
              <a:ext cx="9647971" cy="7966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pt-BR" sz="20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PREFEITURA MUNICIPAL DE NATAL</a:t>
              </a:r>
            </a:p>
            <a:p>
              <a:pPr algn="ctr">
                <a:lnSpc>
                  <a:spcPct val="150000"/>
                </a:lnSpc>
              </a:pPr>
              <a:r>
                <a:rPr lang="pt-BR" sz="16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Secretaria Municipal de Meio Ambiente e Urbanismo – SEMURB</a:t>
              </a:r>
              <a:br>
                <a:rPr lang="pt-BR" sz="16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pt-BR" sz="13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Secretaria Adjunta de Informação, Planejamento Urbanístico e Gestão Ambiental</a:t>
              </a:r>
              <a:endParaRPr lang="pt-BR" sz="13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025292"/>
            <a:ext cx="7390606" cy="757002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54125" y="6012098"/>
            <a:ext cx="7390606" cy="757002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7877908" y="553916"/>
            <a:ext cx="1081454" cy="95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74607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 animBg="1"/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MAPAS DE LAGOAS DA ZPA 9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97386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327804" y="771355"/>
            <a:ext cx="8322368" cy="5889172"/>
            <a:chOff x="327804" y="771355"/>
            <a:chExt cx="8322368" cy="5889172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804" y="771355"/>
              <a:ext cx="8322368" cy="5889172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763" t="3041" r="22012" b="81713"/>
            <a:stretch>
              <a:fillRect/>
            </a:stretch>
          </p:blipFill>
          <p:spPr>
            <a:xfrm>
              <a:off x="641837" y="3795952"/>
              <a:ext cx="2989385" cy="1769579"/>
            </a:xfrm>
            <a:prstGeom prst="rect">
              <a:avLst/>
            </a:prstGeom>
          </p:spPr>
        </p:pic>
        <p:sp>
          <p:nvSpPr>
            <p:cNvPr id="16" name="Retângulo 15"/>
            <p:cNvSpPr/>
            <p:nvPr/>
          </p:nvSpPr>
          <p:spPr>
            <a:xfrm>
              <a:off x="5331125" y="983412"/>
              <a:ext cx="1846052" cy="1000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3115615754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MAPA DE COBERTURA VEGETAL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15670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298738" y="888521"/>
            <a:ext cx="8435855" cy="5969479"/>
            <a:chOff x="298738" y="888521"/>
            <a:chExt cx="8435855" cy="5969479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8738" y="888521"/>
              <a:ext cx="8435855" cy="5969479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1795" t="7221" r="1964" b="68650"/>
            <a:stretch>
              <a:fillRect/>
            </a:stretch>
          </p:blipFill>
          <p:spPr>
            <a:xfrm>
              <a:off x="508959" y="3899139"/>
              <a:ext cx="4093731" cy="1928667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5520905" y="1086930"/>
              <a:ext cx="3010620" cy="1716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508959" y="3623094"/>
              <a:ext cx="1751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LEGENDA:</a:t>
              </a:r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706338544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MAPA DE AREAS DE PRESERVAÇÃO PERMANENTE (APP)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19187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396815" y="834049"/>
            <a:ext cx="8403781" cy="5872400"/>
            <a:chOff x="396815" y="834049"/>
            <a:chExt cx="8403781" cy="5872400"/>
          </a:xfrm>
        </p:grpSpPr>
        <p:grpSp>
          <p:nvGrpSpPr>
            <p:cNvPr id="16" name="Grupo 15"/>
            <p:cNvGrpSpPr/>
            <p:nvPr/>
          </p:nvGrpSpPr>
          <p:grpSpPr>
            <a:xfrm>
              <a:off x="396815" y="834049"/>
              <a:ext cx="8403781" cy="5872400"/>
              <a:chOff x="406400" y="708777"/>
              <a:chExt cx="8394196" cy="5940000"/>
            </a:xfrm>
          </p:grpSpPr>
          <p:pic>
            <p:nvPicPr>
              <p:cNvPr id="2" name="Imagem 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06400" y="708777"/>
                <a:ext cx="8394196" cy="5940000"/>
              </a:xfrm>
              <a:prstGeom prst="rect">
                <a:avLst/>
              </a:prstGeom>
            </p:spPr>
          </p:pic>
          <p:pic>
            <p:nvPicPr>
              <p:cNvPr id="14" name="Imagem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8038" t="3077" r="1894" b="76977"/>
              <a:stretch>
                <a:fillRect/>
              </a:stretch>
            </p:blipFill>
            <p:spPr>
              <a:xfrm>
                <a:off x="715561" y="3737113"/>
                <a:ext cx="4808087" cy="1693628"/>
              </a:xfrm>
              <a:prstGeom prst="rect">
                <a:avLst/>
              </a:prstGeom>
            </p:spPr>
          </p:pic>
          <p:sp>
            <p:nvSpPr>
              <p:cNvPr id="15" name="Retângulo 14"/>
              <p:cNvSpPr/>
              <p:nvPr/>
            </p:nvSpPr>
            <p:spPr>
              <a:xfrm>
                <a:off x="5249917" y="882869"/>
                <a:ext cx="3358055" cy="12297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548782" y="3896427"/>
              <a:ext cx="5394819" cy="1761640"/>
              <a:chOff x="715561" y="3965329"/>
              <a:chExt cx="4808220" cy="1465412"/>
            </a:xfrm>
          </p:grpSpPr>
          <p:pic>
            <p:nvPicPr>
              <p:cNvPr id="23" name="Imagem 2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031" t="55646" r="39037" b="20682"/>
              <a:stretch>
                <a:fillRect/>
              </a:stretch>
            </p:blipFill>
            <p:spPr>
              <a:xfrm>
                <a:off x="744747" y="4014158"/>
                <a:ext cx="4779034" cy="1406106"/>
              </a:xfrm>
              <a:prstGeom prst="rect">
                <a:avLst/>
              </a:prstGeom>
            </p:spPr>
          </p:pic>
          <p:pic>
            <p:nvPicPr>
              <p:cNvPr id="24" name="Imagem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8038" t="5765" r="1894" b="76977"/>
              <a:stretch>
                <a:fillRect/>
              </a:stretch>
            </p:blipFill>
            <p:spPr>
              <a:xfrm>
                <a:off x="715561" y="3965329"/>
                <a:ext cx="4808087" cy="1465412"/>
              </a:xfrm>
              <a:prstGeom prst="rect">
                <a:avLst/>
              </a:prstGeom>
            </p:spPr>
          </p:pic>
        </p:grpSp>
        <p:sp>
          <p:nvSpPr>
            <p:cNvPr id="26" name="CaixaDeTexto 25"/>
            <p:cNvSpPr txBox="1"/>
            <p:nvPr/>
          </p:nvSpPr>
          <p:spPr>
            <a:xfrm>
              <a:off x="526212" y="3585875"/>
              <a:ext cx="25102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LEGENDA:</a:t>
              </a:r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489568949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827992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39" y="-38456"/>
            <a:ext cx="10361928" cy="85832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CaixaDeTexto 18"/>
          <p:cNvSpPr txBox="1"/>
          <p:nvPr/>
        </p:nvSpPr>
        <p:spPr>
          <a:xfrm>
            <a:off x="60345" y="32848"/>
            <a:ext cx="10099656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CONCLUSÕES DO DIAGNÓSTICO AMBIENTAL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54125" y="6425706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2977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xmlns="" val="1657087853"/>
              </p:ext>
            </p:extLst>
          </p:nvPr>
        </p:nvGraphicFramePr>
        <p:xfrm>
          <a:off x="258649" y="961697"/>
          <a:ext cx="8664633" cy="5502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130332" y="11430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861327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827992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910862" y="-38455"/>
            <a:ext cx="11126681" cy="1175593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CaixaDeTexto 18"/>
          <p:cNvSpPr txBox="1"/>
          <p:nvPr/>
        </p:nvSpPr>
        <p:spPr>
          <a:xfrm>
            <a:off x="0" y="936483"/>
            <a:ext cx="9144000" cy="287990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60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ea typeface="Microsoft YaHei"/>
              </a:rPr>
              <a:t>ASPECTOS SOCIOECONÔMICOS </a:t>
            </a:r>
            <a:endParaRPr lang="pt-BR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54125" y="6425706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5"/>
            <a:ext cx="3935628" cy="1658230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3" name="Retângulo 2"/>
          <p:cNvSpPr/>
          <p:nvPr/>
        </p:nvSpPr>
        <p:spPr>
          <a:xfrm>
            <a:off x="276000" y="38476"/>
            <a:ext cx="2124300" cy="97168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/>
          <a:p>
            <a:pPr defTabSz="1088502"/>
            <a:endParaRPr lang="pt-BR" sz="2800" b="1" dirty="0" smtClean="0">
              <a:solidFill>
                <a:schemeClr val="bg1"/>
              </a:solidFill>
              <a:latin typeface="Trebuchet MS"/>
              <a:ea typeface="Microsoft YaHei"/>
            </a:endParaRPr>
          </a:p>
          <a:p>
            <a:pPr defTabSz="1088502"/>
            <a:r>
              <a:rPr lang="pt-BR" sz="28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PARTE </a:t>
            </a:r>
            <a:r>
              <a:rPr lang="pt-BR" sz="2800" b="1" dirty="0">
                <a:solidFill>
                  <a:schemeClr val="bg1"/>
                </a:solidFill>
                <a:latin typeface="Trebuchet MS"/>
                <a:ea typeface="Microsoft YaHei"/>
              </a:rPr>
              <a:t>I</a:t>
            </a:r>
            <a:r>
              <a:rPr lang="pt-BR" sz="28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I</a:t>
            </a:r>
            <a:r>
              <a:rPr lang="pt-BR" sz="2800" b="1" dirty="0">
                <a:solidFill>
                  <a:schemeClr val="bg1"/>
                </a:solidFill>
                <a:latin typeface="Trebuchet MS"/>
                <a:ea typeface="Microsoft YaHei"/>
              </a:rPr>
              <a:t>: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18254" y="140677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460127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14663" y="0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ASPECTOS SOCIOECONÔMICOS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385" y="870665"/>
            <a:ext cx="7718190" cy="545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reeform 18"/>
          <p:cNvSpPr/>
          <p:nvPr/>
        </p:nvSpPr>
        <p:spPr>
          <a:xfrm>
            <a:off x="4886048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18255" y="0"/>
            <a:ext cx="758691" cy="66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8373232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0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ASPECTOS SOCIOECONÔMICOS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5" name="CustomShape 2"/>
          <p:cNvSpPr/>
          <p:nvPr/>
        </p:nvSpPr>
        <p:spPr>
          <a:xfrm>
            <a:off x="545352" y="923874"/>
            <a:ext cx="8053296" cy="278378"/>
          </a:xfrm>
          <a:prstGeom prst="rect">
            <a:avLst/>
          </a:prstGeom>
          <a:noFill/>
          <a:ln>
            <a:noFill/>
          </a:ln>
        </p:spPr>
        <p:txBody>
          <a:bodyPr lIns="366480" bIns="0" anchor="ctr"/>
          <a:lstStyle/>
          <a:p>
            <a:pPr marL="0" lvl="1" algn="ctr">
              <a:lnSpc>
                <a:spcPct val="100000"/>
              </a:lnSpc>
            </a:pPr>
            <a:r>
              <a:rPr lang="pt-BR" dirty="0" smtClean="0">
                <a:solidFill>
                  <a:srgbClr val="000000"/>
                </a:solidFill>
                <a:latin typeface="Arial"/>
                <a:ea typeface="SimSun"/>
              </a:rPr>
              <a:t>ASPECTOS DEMOGRÁFICOS DOS BAIRROS QUE COMPÕEM A ZPA 9</a:t>
            </a:r>
            <a:endParaRPr lang="pt-BR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15"/>
          <a:stretch/>
        </p:blipFill>
        <p:spPr bwMode="auto">
          <a:xfrm>
            <a:off x="52666" y="1335694"/>
            <a:ext cx="9163153" cy="268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320238" y="4384431"/>
            <a:ext cx="84369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 smtClean="0"/>
              <a:t>De acordo com os dados dos setores censitários  (IBGE, 2010) a área da ZPA 9 possuía </a:t>
            </a:r>
            <a:r>
              <a:rPr lang="pt-BR" sz="2000" b="1" dirty="0" smtClean="0"/>
              <a:t>2.848 domicílios particulares permanentes </a:t>
            </a:r>
            <a:r>
              <a:rPr lang="pt-BR" sz="2000" dirty="0" smtClean="0"/>
              <a:t>e uma </a:t>
            </a:r>
            <a:r>
              <a:rPr lang="pt-BR" sz="2000" b="1" dirty="0" smtClean="0"/>
              <a:t>população em torno 10.345 habitantes. </a:t>
            </a:r>
          </a:p>
        </p:txBody>
      </p:sp>
      <p:sp>
        <p:nvSpPr>
          <p:cNvPr id="19" name="Freeform 18"/>
          <p:cNvSpPr/>
          <p:nvPr/>
        </p:nvSpPr>
        <p:spPr>
          <a:xfrm>
            <a:off x="4886048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1561566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ASPECTOS SOCIOECONÔMICOS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9" name="CustomShape 4"/>
          <p:cNvSpPr/>
          <p:nvPr/>
        </p:nvSpPr>
        <p:spPr>
          <a:xfrm>
            <a:off x="500034" y="1142984"/>
            <a:ext cx="8643966" cy="318600"/>
          </a:xfrm>
          <a:prstGeom prst="rect">
            <a:avLst/>
          </a:prstGeom>
          <a:noFill/>
          <a:ln>
            <a:noFill/>
          </a:ln>
        </p:spPr>
        <p:txBody>
          <a:bodyPr lIns="366480" bIns="0" anchor="ctr"/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PODEMOS CONCLUIR  QUE :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18"/>
          <p:cNvSpPr/>
          <p:nvPr/>
        </p:nvSpPr>
        <p:spPr>
          <a:xfrm>
            <a:off x="4886048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457200" y="1569578"/>
            <a:ext cx="8141677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pt-BR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Bairro com maior densidade populacional: </a:t>
            </a: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Pajuçara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Bairro mais populoso: </a:t>
            </a: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Lagoa Azul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pt-BR" altLang="zh-CN" sz="22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altLang="zh-CN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Bairro com menor número de domicílios permanentes, menor população residente e menor densidade demográfica: </a:t>
            </a:r>
            <a:r>
              <a:rPr kumimoji="0" lang="pt-BR" altLang="zh-CN" sz="2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Redinha</a:t>
            </a:r>
            <a:r>
              <a:rPr kumimoji="0" lang="pt-BR" altLang="zh-CN" sz="22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endParaRPr lang="pt-BR" altLang="zh-CN" sz="2200" b="1" dirty="0"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pt-BR" altLang="zh-CN" sz="22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altLang="zh-CN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Analfabetismo: 24% dos moradores entre 6 e 11 anos de idade são analfabetos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pt-BR" altLang="zh-CN" sz="2000" dirty="0"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3508700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elogramo 5"/>
          <p:cNvSpPr/>
          <p:nvPr/>
        </p:nvSpPr>
        <p:spPr>
          <a:xfrm>
            <a:off x="-1441040" y="-38456"/>
            <a:ext cx="10656859" cy="788953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CaixaDeTexto 18"/>
          <p:cNvSpPr txBox="1"/>
          <p:nvPr/>
        </p:nvSpPr>
        <p:spPr>
          <a:xfrm>
            <a:off x="1330010" y="486872"/>
            <a:ext cx="6365135" cy="273114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60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ea typeface="Microsoft YaHei"/>
              </a:rPr>
              <a:t>ASPECTOS </a:t>
            </a:r>
          </a:p>
          <a:p>
            <a:pPr algn="ctr">
              <a:lnSpc>
                <a:spcPct val="150000"/>
              </a:lnSpc>
            </a:pPr>
            <a:r>
              <a:rPr lang="pt-BR" sz="60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ea typeface="Microsoft YaHei"/>
              </a:rPr>
              <a:t>URBANÍSTICOS</a:t>
            </a:r>
            <a:endParaRPr lang="pt-BR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5"/>
            <a:ext cx="3490822" cy="1253893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3" name="Retângulo 2"/>
          <p:cNvSpPr/>
          <p:nvPr/>
        </p:nvSpPr>
        <p:spPr>
          <a:xfrm>
            <a:off x="276000" y="38476"/>
            <a:ext cx="2124300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/>
          <a:p>
            <a:pPr defTabSz="1088502"/>
            <a:r>
              <a:rPr lang="pt-BR" sz="2200" b="1" dirty="0">
                <a:solidFill>
                  <a:schemeClr val="bg1"/>
                </a:solidFill>
                <a:latin typeface="Trebuchet MS"/>
                <a:ea typeface="Microsoft YaHei"/>
              </a:rPr>
              <a:t>PARTE </a:t>
            </a: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III</a:t>
            </a:r>
            <a:r>
              <a:rPr lang="pt-BR" sz="2200" b="1" dirty="0">
                <a:solidFill>
                  <a:schemeClr val="bg1"/>
                </a:solidFill>
                <a:latin typeface="Trebuchet MS"/>
                <a:ea typeface="Microsoft YaHei"/>
              </a:rPr>
              <a:t>: </a:t>
            </a:r>
          </a:p>
        </p:txBody>
      </p:sp>
      <p:pic>
        <p:nvPicPr>
          <p:cNvPr id="14" name="Picture 39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48" r="7620" b="50000"/>
          <a:stretch/>
        </p:blipFill>
        <p:spPr bwMode="auto">
          <a:xfrm>
            <a:off x="1055053" y="5465901"/>
            <a:ext cx="7033895" cy="111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 descr="http://thumbs.dreamstime.com/x/arquitectura-da-cidade-desenho-simb%C3%B3lico-simples-19703625.jpg"/>
          <p:cNvPicPr>
            <a:picLocks noChangeAspect="1" noChangeArrowheads="1"/>
          </p:cNvPicPr>
          <p:nvPr/>
        </p:nvPicPr>
        <p:blipFill>
          <a:blip r:embed="rId5" cstate="print"/>
          <a:srcRect t="12786" b="14804"/>
          <a:stretch>
            <a:fillRect/>
          </a:stretch>
        </p:blipFill>
        <p:spPr bwMode="auto">
          <a:xfrm>
            <a:off x="0" y="3706813"/>
            <a:ext cx="9144000" cy="3139464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36338" y="12077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thumbs.dreamstime.com/x/arquitectura-da-cidade-desenho-simb%C3%B3lico-simples-19703625.jpg"/>
          <p:cNvPicPr>
            <a:picLocks noChangeAspect="1" noChangeArrowheads="1"/>
          </p:cNvPicPr>
          <p:nvPr/>
        </p:nvPicPr>
        <p:blipFill>
          <a:blip r:embed="rId5" cstate="print"/>
          <a:srcRect l="64340" t="81680"/>
          <a:stretch>
            <a:fillRect/>
          </a:stretch>
        </p:blipFill>
        <p:spPr bwMode="auto">
          <a:xfrm>
            <a:off x="7618750" y="6485792"/>
            <a:ext cx="1525250" cy="3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9636376"/>
      </p:ext>
    </p:extLst>
  </p:cSld>
  <p:clrMapOvr>
    <a:masterClrMapping/>
  </p:clrMapOvr>
  <p:transition spd="med">
    <p:cover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827992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PRINCIPAIS ESTUDOS URBANÍSTICOS REALIZADOS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54125" y="6425706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xmlns="" val="340035551"/>
              </p:ext>
            </p:extLst>
          </p:nvPr>
        </p:nvGraphicFramePr>
        <p:xfrm>
          <a:off x="285585" y="520447"/>
          <a:ext cx="8664633" cy="5947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2962605213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>
                  <a:solidFill>
                    <a:schemeClr val="bg1"/>
                  </a:solidFill>
                  <a:latin typeface="Trebuchet MS"/>
                  <a:ea typeface="Microsoft YaHei"/>
                </a:rPr>
                <a:t>EQUIPE TÉCNICA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CustomShape 3"/>
          <p:cNvSpPr/>
          <p:nvPr/>
        </p:nvSpPr>
        <p:spPr>
          <a:xfrm>
            <a:off x="1727640" y="623126"/>
            <a:ext cx="5688360" cy="5892008"/>
          </a:xfrm>
          <a:prstGeom prst="rect">
            <a:avLst/>
          </a:prstGeom>
          <a:noFill/>
          <a:ln>
            <a:noFill/>
          </a:ln>
        </p:spPr>
        <p:txBody>
          <a:bodyPr lIns="36360" tIns="36360" rIns="36360" bIns="36360"/>
          <a:lstStyle/>
          <a:p>
            <a:pPr algn="ctr">
              <a:lnSpc>
                <a:spcPct val="150000"/>
              </a:lnSpc>
            </a:pPr>
            <a:r>
              <a:rPr lang="pt-BR" sz="1200" b="1" dirty="0">
                <a:solidFill>
                  <a:srgbClr val="000000"/>
                </a:solidFill>
                <a:latin typeface="Arial"/>
                <a:ea typeface="SimSun"/>
              </a:rPr>
              <a:t>PREFEITURA MUNICIPAL DO NATAL</a:t>
            </a:r>
            <a:endParaRPr sz="1200" b="1" dirty="0"/>
          </a:p>
          <a:p>
            <a:pPr algn="ctr">
              <a:lnSpc>
                <a:spcPct val="150000"/>
              </a:lnSpc>
            </a:pPr>
            <a:r>
              <a:rPr lang="pt-BR" sz="1200" b="1" dirty="0">
                <a:solidFill>
                  <a:srgbClr val="000000"/>
                </a:solidFill>
                <a:latin typeface="Arial"/>
                <a:ea typeface="SimSun"/>
              </a:rPr>
              <a:t>Carlos Eduardo Alves </a:t>
            </a:r>
            <a:endParaRPr sz="1200" b="1" dirty="0"/>
          </a:p>
          <a:p>
            <a:pPr algn="ctr">
              <a:lnSpc>
                <a:spcPct val="150000"/>
              </a:lnSpc>
            </a:pPr>
            <a:r>
              <a:rPr lang="pt-BR" sz="1200" b="1" dirty="0" smtClean="0">
                <a:solidFill>
                  <a:srgbClr val="000000"/>
                </a:solidFill>
                <a:latin typeface="Arial"/>
                <a:ea typeface="SimSun"/>
              </a:rPr>
              <a:t>SECRETARIA DE MEIO AMBIENTE E URBANISMO</a:t>
            </a:r>
            <a:endParaRPr sz="1200" b="1" smtClean="0"/>
          </a:p>
          <a:p>
            <a:pPr algn="ctr">
              <a:lnSpc>
                <a:spcPct val="150000"/>
              </a:lnSpc>
            </a:pPr>
            <a:r>
              <a:rPr lang="pt-BR" sz="1100" b="1" dirty="0" smtClean="0">
                <a:solidFill>
                  <a:srgbClr val="000000"/>
                </a:solidFill>
                <a:latin typeface="Arial"/>
                <a:ea typeface="SimSun"/>
              </a:rPr>
              <a:t>Marcelo Caetano Rosado Maia Batista </a:t>
            </a:r>
            <a:endParaRPr sz="1100" b="1" smtClean="0"/>
          </a:p>
          <a:p>
            <a:pPr algn="ctr">
              <a:lnSpc>
                <a:spcPct val="150000"/>
              </a:lnSpc>
            </a:pPr>
            <a:endParaRPr lang="pt-BR" sz="900" b="1" dirty="0" smtClean="0">
              <a:solidFill>
                <a:srgbClr val="000000"/>
              </a:solidFill>
              <a:latin typeface="Arial"/>
              <a:ea typeface="SimSun"/>
            </a:endParaRPr>
          </a:p>
          <a:p>
            <a:pPr algn="ctr">
              <a:lnSpc>
                <a:spcPct val="150000"/>
              </a:lnSpc>
            </a:pPr>
            <a:r>
              <a:rPr lang="pt-BR" sz="1200" b="1" dirty="0" smtClean="0">
                <a:solidFill>
                  <a:srgbClr val="000000"/>
                </a:solidFill>
                <a:latin typeface="Arial"/>
                <a:ea typeface="SimSun"/>
              </a:rPr>
              <a:t>EQUIPE </a:t>
            </a:r>
            <a:r>
              <a:rPr lang="pt-BR" sz="1200" b="1" dirty="0">
                <a:solidFill>
                  <a:srgbClr val="000000"/>
                </a:solidFill>
                <a:latin typeface="Arial"/>
                <a:ea typeface="SimSun"/>
              </a:rPr>
              <a:t>DE COORDENAÇÃO: </a:t>
            </a:r>
            <a:endParaRPr sz="1200" b="1" dirty="0"/>
          </a:p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000000"/>
                </a:solidFill>
                <a:latin typeface="Arial"/>
                <a:ea typeface="SimSun"/>
              </a:rPr>
              <a:t>SECRETÁRIA ADJUNTA DE INFORMAÇÃO, PLANEJAMENTO URBANÍSTICO E AMBIENTAL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1200" b="1" dirty="0" smtClean="0">
                <a:solidFill>
                  <a:srgbClr val="000000"/>
                </a:solidFill>
                <a:latin typeface="Arial"/>
                <a:ea typeface="SimSun"/>
              </a:rPr>
              <a:t>Maria Floresia </a:t>
            </a:r>
            <a:r>
              <a:rPr lang="pt-BR" sz="1200" b="1" dirty="0">
                <a:solidFill>
                  <a:srgbClr val="000000"/>
                </a:solidFill>
                <a:latin typeface="Arial"/>
                <a:ea typeface="SimSun"/>
              </a:rPr>
              <a:t>Pessoa Souza e Silva</a:t>
            </a:r>
            <a:endParaRPr sz="1200" b="1" dirty="0"/>
          </a:p>
          <a:p>
            <a:pPr algn="ctr">
              <a:lnSpc>
                <a:spcPct val="150000"/>
              </a:lnSpc>
            </a:pPr>
            <a:r>
              <a:rPr lang="pt-BR" sz="900" i="1" dirty="0">
                <a:solidFill>
                  <a:srgbClr val="000000"/>
                </a:solidFill>
                <a:latin typeface="Arial"/>
                <a:ea typeface="SimSun"/>
              </a:rPr>
              <a:t>Arquiteta e Urbanista 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000000"/>
                </a:solidFill>
                <a:latin typeface="Arial"/>
                <a:ea typeface="SimSun"/>
              </a:rPr>
              <a:t>DEPARTAMENTO DE INFORMAÇÃO, PESQUISA E ESTATÍSTICA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dirty="0" err="1">
                <a:solidFill>
                  <a:srgbClr val="000000"/>
                </a:solidFill>
                <a:latin typeface="Arial"/>
                <a:ea typeface="SimSun"/>
              </a:rPr>
              <a:t>Eudja</a:t>
            </a:r>
            <a:r>
              <a:rPr lang="pt-BR" sz="900" dirty="0">
                <a:solidFill>
                  <a:srgbClr val="000000"/>
                </a:solidFill>
                <a:latin typeface="Arial"/>
                <a:ea typeface="SimSun"/>
              </a:rPr>
              <a:t> Maria Mafaldo Oliveira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i="1" dirty="0">
                <a:solidFill>
                  <a:srgbClr val="000000"/>
                </a:solidFill>
                <a:latin typeface="Arial"/>
                <a:ea typeface="SimSun"/>
              </a:rPr>
              <a:t>Arquiteta e Urbanista 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000000"/>
                </a:solidFill>
                <a:latin typeface="Arial"/>
                <a:ea typeface="SimSun"/>
              </a:rPr>
              <a:t>DEPARTAMENTO DE PROJETO, PLANEJAMENTO E PATRIMÔNIO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dirty="0">
                <a:solidFill>
                  <a:srgbClr val="000000"/>
                </a:solidFill>
                <a:latin typeface="Arial"/>
                <a:ea typeface="SimSun"/>
              </a:rPr>
              <a:t>Danielle </a:t>
            </a:r>
            <a:r>
              <a:rPr lang="pt-BR" sz="900" dirty="0" err="1">
                <a:solidFill>
                  <a:srgbClr val="000000"/>
                </a:solidFill>
                <a:latin typeface="Arial"/>
                <a:ea typeface="SimSun"/>
              </a:rPr>
              <a:t>Salviano</a:t>
            </a:r>
            <a:r>
              <a:rPr lang="pt-BR" sz="900" dirty="0">
                <a:solidFill>
                  <a:srgbClr val="000000"/>
                </a:solidFill>
                <a:latin typeface="Arial"/>
                <a:ea typeface="SimSun"/>
              </a:rPr>
              <a:t> S. N. Nunes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i="1" dirty="0">
                <a:solidFill>
                  <a:srgbClr val="000000"/>
                </a:solidFill>
                <a:latin typeface="Arial"/>
                <a:ea typeface="SimSun"/>
              </a:rPr>
              <a:t>Economista e Arquiteta Urbanista 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000000"/>
                </a:solidFill>
                <a:latin typeface="Arial"/>
                <a:ea typeface="SimSun"/>
              </a:rPr>
              <a:t>DEPARTAMENTO DE CONSERVAÇÃO E RECUPERAÇÃO AMBIENTAL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dirty="0" err="1">
                <a:solidFill>
                  <a:srgbClr val="000000"/>
                </a:solidFill>
                <a:latin typeface="Arial"/>
                <a:ea typeface="SimSun"/>
              </a:rPr>
              <a:t>Karenine</a:t>
            </a:r>
            <a:r>
              <a:rPr lang="pt-BR" sz="900" dirty="0">
                <a:solidFill>
                  <a:srgbClr val="000000"/>
                </a:solidFill>
                <a:latin typeface="Arial"/>
                <a:ea typeface="SimSun"/>
              </a:rPr>
              <a:t> Dantas Monteiro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i="1" dirty="0">
                <a:solidFill>
                  <a:srgbClr val="000000"/>
                </a:solidFill>
                <a:latin typeface="Arial"/>
                <a:ea typeface="SimSun"/>
              </a:rPr>
              <a:t>Arquiteta e Urbanista 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dirty="0">
                <a:solidFill>
                  <a:srgbClr val="000000"/>
                </a:solidFill>
                <a:latin typeface="Arial"/>
                <a:ea typeface="SimSun"/>
              </a:rPr>
              <a:t> </a:t>
            </a:r>
            <a:r>
              <a:rPr lang="pt-BR" sz="900" b="1" dirty="0">
                <a:solidFill>
                  <a:srgbClr val="000000"/>
                </a:solidFill>
                <a:latin typeface="Arial"/>
                <a:ea typeface="SimSun"/>
              </a:rPr>
              <a:t>DEPARTAMENTO DE GESTÃO DO SISTEMA DE INFORMAÇÕES GEOGRÁFICAS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dirty="0">
                <a:solidFill>
                  <a:srgbClr val="000000"/>
                </a:solidFill>
                <a:latin typeface="Arial"/>
                <a:ea typeface="SimSun"/>
              </a:rPr>
              <a:t>Reginaldo Vasconcelos Nascimento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i="1" dirty="0">
                <a:solidFill>
                  <a:srgbClr val="000000"/>
                </a:solidFill>
                <a:latin typeface="Arial"/>
                <a:ea typeface="SimSun"/>
              </a:rPr>
              <a:t>Engenheiro Civil 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000000"/>
                </a:solidFill>
                <a:latin typeface="Arial"/>
                <a:ea typeface="SimSun"/>
              </a:rPr>
              <a:t>DEPARTAMENTO DE AÇÃO SOCIOAMBIENTAL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dirty="0">
                <a:solidFill>
                  <a:srgbClr val="000000"/>
                </a:solidFill>
                <a:latin typeface="Arial"/>
                <a:ea typeface="SimSun"/>
              </a:rPr>
              <a:t>Vera Lucia de Melo Rodrigues Filgueira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i="1" dirty="0">
                <a:solidFill>
                  <a:srgbClr val="000000"/>
                </a:solidFill>
                <a:latin typeface="Arial"/>
                <a:ea typeface="SimSun"/>
              </a:rPr>
              <a:t>Assistente Social e Arquiteta Urbanista 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000000"/>
                </a:solidFill>
                <a:latin typeface="Arial"/>
                <a:ea typeface="SimSun"/>
              </a:rPr>
              <a:t>SETOR DE PROJETOS E PLANEJAMENTO URBANO E AMBIENTAL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dirty="0" err="1">
                <a:solidFill>
                  <a:srgbClr val="000000"/>
                </a:solidFill>
                <a:latin typeface="Arial"/>
                <a:ea typeface="SimSun"/>
              </a:rPr>
              <a:t>Juciara</a:t>
            </a:r>
            <a:r>
              <a:rPr lang="pt-BR" sz="900" dirty="0">
                <a:solidFill>
                  <a:srgbClr val="000000"/>
                </a:solidFill>
                <a:latin typeface="Arial"/>
                <a:ea typeface="SimSun"/>
              </a:rPr>
              <a:t> Dantas de Medeiros</a:t>
            </a:r>
            <a:endParaRPr dirty="0"/>
          </a:p>
          <a:p>
            <a:pPr algn="ctr">
              <a:lnSpc>
                <a:spcPct val="150000"/>
              </a:lnSpc>
            </a:pPr>
            <a:r>
              <a:rPr lang="pt-BR" sz="900" i="1" dirty="0">
                <a:solidFill>
                  <a:srgbClr val="000000"/>
                </a:solidFill>
                <a:latin typeface="Arial"/>
                <a:ea typeface="SimSun"/>
              </a:rPr>
              <a:t>Arquiteta e </a:t>
            </a:r>
            <a:r>
              <a:rPr lang="pt-BR" sz="900" i="1" dirty="0" smtClean="0">
                <a:solidFill>
                  <a:srgbClr val="000000"/>
                </a:solidFill>
                <a:latin typeface="Arial"/>
                <a:ea typeface="SimSun"/>
              </a:rPr>
              <a:t>Paisagista</a:t>
            </a:r>
            <a:endParaRPr dirty="0"/>
          </a:p>
        </p:txBody>
      </p:sp>
      <p:sp>
        <p:nvSpPr>
          <p:cNvPr id="16" name="Freeform 18"/>
          <p:cNvSpPr/>
          <p:nvPr/>
        </p:nvSpPr>
        <p:spPr>
          <a:xfrm>
            <a:off x="4886048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183085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3434824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MAPA DAS UNIDADES TERRITORIAIS HOMOGÊNIAS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425776" y="787197"/>
            <a:ext cx="8292448" cy="5868000"/>
            <a:chOff x="425776" y="787197"/>
            <a:chExt cx="8292448" cy="5868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5776" y="787197"/>
              <a:ext cx="8292448" cy="5868000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613" t="7462" r="2641" b="74273"/>
            <a:stretch>
              <a:fillRect/>
            </a:stretch>
          </p:blipFill>
          <p:spPr>
            <a:xfrm>
              <a:off x="598208" y="3920829"/>
              <a:ext cx="5034841" cy="1723998"/>
            </a:xfrm>
            <a:prstGeom prst="rect">
              <a:avLst/>
            </a:prstGeom>
          </p:spPr>
        </p:pic>
        <p:sp>
          <p:nvSpPr>
            <p:cNvPr id="16" name="Retângulo 15"/>
            <p:cNvSpPr/>
            <p:nvPr/>
          </p:nvSpPr>
          <p:spPr>
            <a:xfrm>
              <a:off x="5424854" y="934916"/>
              <a:ext cx="3050931" cy="1318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46981" y="3588589"/>
              <a:ext cx="1871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LEGENDA:</a:t>
              </a:r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87235052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EXPANSÃO DA MANCHA 1984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922606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6" name="CaixaDeTexto 15"/>
          <p:cNvSpPr txBox="1"/>
          <p:nvPr/>
        </p:nvSpPr>
        <p:spPr>
          <a:xfrm>
            <a:off x="-2641601" y="7055837"/>
            <a:ext cx="855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EXPLICAR QUE ESSA MANCHA SE REFERE À OCUPAÇÃO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344748" y="731354"/>
            <a:ext cx="8409458" cy="5950800"/>
            <a:chOff x="344748" y="731354"/>
            <a:chExt cx="8409458" cy="59508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4748" y="731354"/>
              <a:ext cx="8409458" cy="5950800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793" t="6816" r="1568" b="70833"/>
            <a:stretch>
              <a:fillRect/>
            </a:stretch>
          </p:blipFill>
          <p:spPr>
            <a:xfrm>
              <a:off x="492370" y="3719146"/>
              <a:ext cx="4352192" cy="1828801"/>
            </a:xfrm>
            <a:prstGeom prst="rect">
              <a:avLst/>
            </a:prstGeom>
          </p:spPr>
        </p:pic>
        <p:sp>
          <p:nvSpPr>
            <p:cNvPr id="15" name="Retângulo 14"/>
            <p:cNvSpPr/>
            <p:nvPr/>
          </p:nvSpPr>
          <p:spPr>
            <a:xfrm>
              <a:off x="5460023" y="914400"/>
              <a:ext cx="3165231" cy="16177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09954" y="3314699"/>
              <a:ext cx="2303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LEGENDA:</a:t>
              </a:r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335611197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EXPANSÃO DA MANCHA 2001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35736" y="754381"/>
            <a:ext cx="8381604" cy="5931090"/>
            <a:chOff x="335736" y="754381"/>
            <a:chExt cx="8381604" cy="593109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5736" y="754381"/>
              <a:ext cx="8381604" cy="5931090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1153" t="6837" r="4440" b="68532"/>
            <a:stretch>
              <a:fillRect/>
            </a:stretch>
          </p:blipFill>
          <p:spPr>
            <a:xfrm>
              <a:off x="545866" y="3643468"/>
              <a:ext cx="3940614" cy="1996217"/>
            </a:xfrm>
            <a:prstGeom prst="rect">
              <a:avLst/>
            </a:prstGeom>
          </p:spPr>
        </p:pic>
        <p:sp>
          <p:nvSpPr>
            <p:cNvPr id="16" name="Retângulo 15"/>
            <p:cNvSpPr/>
            <p:nvPr/>
          </p:nvSpPr>
          <p:spPr>
            <a:xfrm>
              <a:off x="5497831" y="955040"/>
              <a:ext cx="3006090" cy="16390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09954" y="3314699"/>
              <a:ext cx="2303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LEGENDA:</a:t>
              </a:r>
              <a:endParaRPr lang="pt-BR" b="1" dirty="0"/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2277695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EXPANSÃO DA MANCHA 2006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323143" y="779977"/>
            <a:ext cx="8394196" cy="5940000"/>
            <a:chOff x="323143" y="779977"/>
            <a:chExt cx="8394196" cy="5940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3143" y="779977"/>
              <a:ext cx="8394196" cy="5940000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1062" t="7423" r="1964" b="70132"/>
            <a:stretch>
              <a:fillRect/>
            </a:stretch>
          </p:blipFill>
          <p:spPr>
            <a:xfrm>
              <a:off x="485733" y="3677838"/>
              <a:ext cx="4646984" cy="1996187"/>
            </a:xfrm>
            <a:prstGeom prst="rect">
              <a:avLst/>
            </a:prstGeom>
          </p:spPr>
        </p:pic>
        <p:sp>
          <p:nvSpPr>
            <p:cNvPr id="16" name="Retângulo 15"/>
            <p:cNvSpPr/>
            <p:nvPr/>
          </p:nvSpPr>
          <p:spPr>
            <a:xfrm>
              <a:off x="5417389" y="992037"/>
              <a:ext cx="3096883" cy="1552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09954" y="3314699"/>
              <a:ext cx="2303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LEGENDA:</a:t>
              </a:r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187758288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EXPANSÃO DA MANCHA 2012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314518" y="788604"/>
            <a:ext cx="8394196" cy="5940000"/>
            <a:chOff x="314518" y="788604"/>
            <a:chExt cx="8394196" cy="5940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4518" y="788604"/>
              <a:ext cx="8394196" cy="5940000"/>
            </a:xfrm>
            <a:prstGeom prst="rect">
              <a:avLst/>
            </a:prstGeom>
          </p:spPr>
        </p:pic>
        <p:sp>
          <p:nvSpPr>
            <p:cNvPr id="10" name="CaixaDeTexto 9"/>
            <p:cNvSpPr txBox="1"/>
            <p:nvPr/>
          </p:nvSpPr>
          <p:spPr>
            <a:xfrm>
              <a:off x="509954" y="3314699"/>
              <a:ext cx="2303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LEGENDA:</a:t>
              </a:r>
              <a:endParaRPr lang="pt-BR" b="1" dirty="0"/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657" t="6995" r="1531" b="70506"/>
            <a:stretch>
              <a:fillRect/>
            </a:stretch>
          </p:blipFill>
          <p:spPr>
            <a:xfrm>
              <a:off x="468978" y="3684484"/>
              <a:ext cx="4672365" cy="1967312"/>
            </a:xfrm>
            <a:prstGeom prst="rect">
              <a:avLst/>
            </a:prstGeom>
          </p:spPr>
        </p:pic>
        <p:sp>
          <p:nvSpPr>
            <p:cNvPr id="12" name="Retângulo 11"/>
            <p:cNvSpPr/>
            <p:nvPr/>
          </p:nvSpPr>
          <p:spPr>
            <a:xfrm>
              <a:off x="5426015" y="940280"/>
              <a:ext cx="3140015" cy="1561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520952563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827992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PARCELAMENTO DO SOLO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54125" y="6425706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5" name="CustomShape 3"/>
          <p:cNvSpPr/>
          <p:nvPr/>
        </p:nvSpPr>
        <p:spPr>
          <a:xfrm>
            <a:off x="16200" y="551310"/>
            <a:ext cx="5392440" cy="59472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rgbClr val="000000"/>
                </a:solidFill>
                <a:latin typeface="Arial"/>
                <a:ea typeface="SimSun"/>
              </a:rPr>
              <a:t>Loteamentos e Conjuntos Regulares Existentes na ZPA </a:t>
            </a:r>
            <a:r>
              <a:rPr lang="pt-BR" sz="2000" b="1" dirty="0" smtClean="0">
                <a:solidFill>
                  <a:srgbClr val="000000"/>
                </a:solidFill>
                <a:latin typeface="Arial"/>
                <a:ea typeface="SimSun"/>
              </a:rPr>
              <a:t>9</a:t>
            </a:r>
            <a:endParaRPr sz="2000" b="1" dirty="0"/>
          </a:p>
          <a:p>
            <a:pPr>
              <a:lnSpc>
                <a:spcPct val="100000"/>
              </a:lnSpc>
            </a:pPr>
            <a:endParaRPr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3" b="15003"/>
          <a:stretch>
            <a:fillRect/>
          </a:stretch>
        </p:blipFill>
        <p:spPr>
          <a:xfrm>
            <a:off x="161392" y="861370"/>
            <a:ext cx="8712357" cy="5302947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9282886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PARCELAMENTO DO SOLO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stomShape 3"/>
          <p:cNvSpPr/>
          <p:nvPr/>
        </p:nvSpPr>
        <p:spPr>
          <a:xfrm>
            <a:off x="950470" y="602395"/>
            <a:ext cx="5933407" cy="59472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pt-BR" sz="2000" b="1" dirty="0" smtClean="0">
                <a:solidFill>
                  <a:srgbClr val="000000"/>
                </a:solidFill>
                <a:latin typeface="Arial"/>
                <a:ea typeface="SimSun"/>
              </a:rPr>
              <a:t>LOTEAMENTOS E OCUPAÇÕES ILEGAIS  NA ZPA 9</a:t>
            </a:r>
            <a:endParaRPr lang="pt-BR" sz="2000" b="1" dirty="0" smtClean="0"/>
          </a:p>
          <a:p>
            <a:pPr>
              <a:lnSpc>
                <a:spcPct val="100000"/>
              </a:lnSpc>
            </a:pPr>
            <a:endParaRPr lang="pt-BR" dirty="0"/>
          </a:p>
        </p:txBody>
      </p:sp>
      <p:grpSp>
        <p:nvGrpSpPr>
          <p:cNvPr id="8" name="Grupo 7"/>
          <p:cNvGrpSpPr/>
          <p:nvPr/>
        </p:nvGrpSpPr>
        <p:grpSpPr>
          <a:xfrm>
            <a:off x="282184" y="882752"/>
            <a:ext cx="8309725" cy="5690980"/>
            <a:chOff x="282184" y="882752"/>
            <a:chExt cx="8309725" cy="569098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926" t="9461" r="15265" b="11763"/>
            <a:stretch/>
          </p:blipFill>
          <p:spPr>
            <a:xfrm rot="16200000">
              <a:off x="1331686" y="-166750"/>
              <a:ext cx="5690980" cy="7789984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2705" t="63862" r="21120" b="11763"/>
            <a:stretch/>
          </p:blipFill>
          <p:spPr>
            <a:xfrm rot="16200000">
              <a:off x="1512669" y="3324216"/>
              <a:ext cx="2072871" cy="4114802"/>
            </a:xfrm>
            <a:prstGeom prst="rect">
              <a:avLst/>
            </a:prstGeom>
          </p:spPr>
        </p:pic>
        <p:sp>
          <p:nvSpPr>
            <p:cNvPr id="24" name="Retângulo 23"/>
            <p:cNvSpPr/>
            <p:nvPr/>
          </p:nvSpPr>
          <p:spPr>
            <a:xfrm>
              <a:off x="5624423" y="1043796"/>
              <a:ext cx="2967486" cy="1595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465825" y="3976777"/>
              <a:ext cx="1958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LEGENDA</a:t>
              </a:r>
              <a:r>
                <a:rPr lang="pt-BR" dirty="0" smtClean="0"/>
                <a:t>:</a:t>
              </a:r>
              <a:endParaRPr lang="pt-BR" dirty="0"/>
            </a:p>
          </p:txBody>
        </p:sp>
      </p:grpSp>
      <p:sp>
        <p:nvSpPr>
          <p:cNvPr id="16" name="CustomShape 4"/>
          <p:cNvSpPr/>
          <p:nvPr/>
        </p:nvSpPr>
        <p:spPr>
          <a:xfrm>
            <a:off x="362789" y="6536530"/>
            <a:ext cx="8384396" cy="38008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r>
              <a:rPr lang="pt-BR" sz="1300" dirty="0">
                <a:latin typeface="Arial"/>
              </a:rPr>
              <a:t>Fonte: SEMURB, 2014 com base nos dados cadastro fundiário da Secretaria Municipal de Tributação (2008)</a:t>
            </a:r>
            <a:endParaRPr sz="1300" dirty="0">
              <a:latin typeface="Arial"/>
            </a:endParaRPr>
          </a:p>
          <a:p>
            <a:endParaRPr sz="13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168189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PARCELAMENTO DO SOLO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5" name="CustomShape 3"/>
          <p:cNvSpPr/>
          <p:nvPr/>
        </p:nvSpPr>
        <p:spPr>
          <a:xfrm>
            <a:off x="1941317" y="554048"/>
            <a:ext cx="3436920" cy="59472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pt-BR" sz="2000" b="1" dirty="0" smtClean="0">
                <a:solidFill>
                  <a:srgbClr val="000000"/>
                </a:solidFill>
                <a:latin typeface="Arial"/>
                <a:ea typeface="SimSun"/>
              </a:rPr>
              <a:t>MAPA DE TRAÇADO URBANO DA ZPA 9</a:t>
            </a:r>
            <a:endParaRPr lang="pt-BR" b="1" dirty="0" smtClean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410011" y="863063"/>
            <a:ext cx="8188079" cy="5994937"/>
            <a:chOff x="410011" y="863063"/>
            <a:chExt cx="8188079" cy="5994937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381" b="-3861"/>
            <a:stretch>
              <a:fillRect/>
            </a:stretch>
          </p:blipFill>
          <p:spPr>
            <a:xfrm>
              <a:off x="410011" y="863063"/>
              <a:ext cx="8188079" cy="5994937"/>
            </a:xfrm>
            <a:prstGeom prst="rect">
              <a:avLst/>
            </a:prstGeom>
          </p:spPr>
        </p:pic>
        <p:sp>
          <p:nvSpPr>
            <p:cNvPr id="14" name="CaixaDeTexto 13"/>
            <p:cNvSpPr txBox="1"/>
            <p:nvPr/>
          </p:nvSpPr>
          <p:spPr>
            <a:xfrm>
              <a:off x="544955" y="3431654"/>
              <a:ext cx="1958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LEGENDA</a:t>
              </a:r>
              <a:r>
                <a:rPr lang="pt-BR" dirty="0" smtClean="0"/>
                <a:t>:</a:t>
              </a:r>
              <a:endParaRPr lang="pt-BR" dirty="0"/>
            </a:p>
          </p:txBody>
        </p:sp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1659" t="7541" r="2124" b="67325"/>
            <a:stretch>
              <a:fillRect/>
            </a:stretch>
          </p:blipFill>
          <p:spPr>
            <a:xfrm>
              <a:off x="571500" y="3808875"/>
              <a:ext cx="3648808" cy="1791826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5460521" y="1095554"/>
              <a:ext cx="2941607" cy="1647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1564599090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8"/>
          <p:cNvSpPr/>
          <p:nvPr/>
        </p:nvSpPr>
        <p:spPr>
          <a:xfrm>
            <a:off x="4886048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PARCELAMENTO DO SOLO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2" descr="Z:\brazão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0810" y="102889"/>
            <a:ext cx="555976" cy="540000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CustomShape 3"/>
          <p:cNvSpPr/>
          <p:nvPr/>
        </p:nvSpPr>
        <p:spPr>
          <a:xfrm>
            <a:off x="-1231010" y="908972"/>
            <a:ext cx="7856648" cy="6098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pt-BR" b="1" dirty="0" smtClean="0">
                <a:solidFill>
                  <a:srgbClr val="000000"/>
                </a:solidFill>
                <a:latin typeface="Arial"/>
                <a:ea typeface="SimSun"/>
              </a:rPr>
              <a:t>UNIDADES TERRITORIAIS HOMOGÊNEAS </a:t>
            </a:r>
          </a:p>
          <a:p>
            <a:pPr algn="ctr">
              <a:lnSpc>
                <a:spcPct val="100000"/>
              </a:lnSpc>
            </a:pPr>
            <a:r>
              <a:rPr lang="pt-BR" b="1" dirty="0" smtClean="0">
                <a:solidFill>
                  <a:srgbClr val="000000"/>
                </a:solidFill>
                <a:latin typeface="Arial"/>
                <a:ea typeface="SimSun"/>
              </a:rPr>
              <a:t>NOS ANOS 2008 E 2014</a:t>
            </a:r>
            <a:endParaRPr lang="pt-BR" b="1" dirty="0" smtClean="0"/>
          </a:p>
          <a:p>
            <a:pPr>
              <a:lnSpc>
                <a:spcPct val="100000"/>
              </a:lnSpc>
            </a:pPr>
            <a:endParaRPr lang="pt-BR" b="1" dirty="0"/>
          </a:p>
        </p:txBody>
      </p:sp>
      <p:sp>
        <p:nvSpPr>
          <p:cNvPr id="19" name="CustomShape 4"/>
          <p:cNvSpPr/>
          <p:nvPr/>
        </p:nvSpPr>
        <p:spPr>
          <a:xfrm>
            <a:off x="7178722" y="5962596"/>
            <a:ext cx="2841376" cy="378194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 smtClean="0">
                <a:latin typeface="Arial"/>
              </a:rPr>
              <a:t>Fonte</a:t>
            </a:r>
            <a:r>
              <a:rPr lang="pt-BR" sz="1300" dirty="0">
                <a:latin typeface="Arial"/>
              </a:rPr>
              <a:t>: SEMURB, 2015.</a:t>
            </a:r>
            <a:endParaRPr sz="1300" dirty="0">
              <a:latin typeface="Arial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-40944"/>
            <a:ext cx="9636369" cy="6412547"/>
            <a:chOff x="0" y="-40944"/>
            <a:chExt cx="9636369" cy="6412547"/>
          </a:xfrm>
        </p:grpSpPr>
        <p:grpSp>
          <p:nvGrpSpPr>
            <p:cNvPr id="25" name="Grupo 24"/>
            <p:cNvGrpSpPr/>
            <p:nvPr/>
          </p:nvGrpSpPr>
          <p:grpSpPr>
            <a:xfrm>
              <a:off x="0" y="-40944"/>
              <a:ext cx="9144000" cy="6412547"/>
              <a:chOff x="0" y="-40944"/>
              <a:chExt cx="9144000" cy="6412547"/>
            </a:xfrm>
          </p:grpSpPr>
          <p:pic>
            <p:nvPicPr>
              <p:cNvPr id="16" name="Imagem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1316" t="2112" r="3600" b="16749"/>
              <a:stretch>
                <a:fillRect/>
              </a:stretch>
            </p:blipFill>
            <p:spPr>
              <a:xfrm>
                <a:off x="5733844" y="-40944"/>
                <a:ext cx="3410156" cy="2301235"/>
              </a:xfrm>
              <a:prstGeom prst="rect">
                <a:avLst/>
              </a:prstGeom>
            </p:spPr>
          </p:pic>
          <p:grpSp>
            <p:nvGrpSpPr>
              <p:cNvPr id="24" name="Grupo 23"/>
              <p:cNvGrpSpPr/>
              <p:nvPr/>
            </p:nvGrpSpPr>
            <p:grpSpPr>
              <a:xfrm>
                <a:off x="0" y="1419368"/>
                <a:ext cx="7178722" cy="4952235"/>
                <a:chOff x="0" y="1419368"/>
                <a:chExt cx="7178722" cy="4952235"/>
              </a:xfrm>
            </p:grpSpPr>
            <p:pic>
              <p:nvPicPr>
                <p:cNvPr id="17" name="Picture 1" descr="\\SPPUA-07\Suporte\ZPA 09 FINALIZAÇÃO\@@@@FINALIZAÇÃO 19_11_15\area de trabalho tammms\MAPA DE UNIDADE TERRITORIAL HOMOGENEA FIGURA 64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t="56483" r="296" b="2103"/>
                <a:stretch>
                  <a:fillRect/>
                </a:stretch>
              </p:blipFill>
              <p:spPr bwMode="auto">
                <a:xfrm>
                  <a:off x="0" y="4135272"/>
                  <a:ext cx="7178722" cy="22363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1" descr="\\SPPUA-07\Suporte\ZPA 09 FINALIZAÇÃO\@@@@FINALIZAÇÃO 19_11_15\area de trabalho tammms\MAPA DE UNIDADE TERRITORIAL HOMOGENEA FIGURA 64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t="-2952" r="296" b="51900"/>
                <a:stretch>
                  <a:fillRect/>
                </a:stretch>
              </p:blipFill>
              <p:spPr bwMode="auto">
                <a:xfrm>
                  <a:off x="0" y="1419368"/>
                  <a:ext cx="7178722" cy="2756848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2" name="CaixaDeTexto 1"/>
            <p:cNvSpPr txBox="1"/>
            <p:nvPr/>
          </p:nvSpPr>
          <p:spPr>
            <a:xfrm>
              <a:off x="6072554" y="373558"/>
              <a:ext cx="1106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UTH 01</a:t>
              </a:r>
              <a:endParaRPr lang="pt-BR" b="1" dirty="0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7599731" y="844560"/>
              <a:ext cx="1056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UTH 02</a:t>
              </a:r>
              <a:endParaRPr lang="pt-BR" b="1" dirty="0"/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8186509" y="1712907"/>
              <a:ext cx="1449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UTH 03</a:t>
              </a:r>
              <a:endParaRPr lang="pt-BR" b="1" dirty="0"/>
            </a:p>
          </p:txBody>
        </p:sp>
        <p:sp>
          <p:nvSpPr>
            <p:cNvPr id="3" name="Retângulo 2"/>
            <p:cNvSpPr/>
            <p:nvPr/>
          </p:nvSpPr>
          <p:spPr>
            <a:xfrm>
              <a:off x="7655169" y="-38455"/>
              <a:ext cx="1758462" cy="673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483438388"/>
      </p:ext>
    </p:extLst>
  </p:cSld>
  <p:clrMapOvr>
    <a:masterClrMapping/>
  </p:clrMapOvr>
  <p:transition spd="med">
    <p:wipe dir="u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USO E OCUPAÇÃO DO SOLO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6" name="CustomShape 4"/>
          <p:cNvSpPr/>
          <p:nvPr/>
        </p:nvSpPr>
        <p:spPr>
          <a:xfrm>
            <a:off x="466791" y="6265006"/>
            <a:ext cx="5330160" cy="41184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>
                <a:latin typeface="Arial"/>
              </a:rPr>
              <a:t>  </a:t>
            </a:r>
            <a:r>
              <a:rPr lang="pt-BR" sz="1300" dirty="0" smtClean="0">
                <a:latin typeface="Arial"/>
              </a:rPr>
              <a:t>Fonte</a:t>
            </a:r>
            <a:r>
              <a:rPr lang="pt-BR" sz="1300" dirty="0">
                <a:latin typeface="Arial"/>
              </a:rPr>
              <a:t>: SEMURB, 2014.</a:t>
            </a:r>
            <a:endParaRPr sz="1300" dirty="0">
              <a:latin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581186" y="750497"/>
            <a:ext cx="8442044" cy="6107503"/>
            <a:chOff x="581186" y="750497"/>
            <a:chExt cx="8442044" cy="6107503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1186" y="918000"/>
              <a:ext cx="8257675" cy="5940000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900" t="9053" r="1310" b="60899"/>
            <a:stretch>
              <a:fillRect/>
            </a:stretch>
          </p:blipFill>
          <p:spPr>
            <a:xfrm>
              <a:off x="6027542" y="1071648"/>
              <a:ext cx="2995688" cy="2329979"/>
            </a:xfrm>
            <a:prstGeom prst="rect">
              <a:avLst/>
            </a:prstGeom>
          </p:spPr>
        </p:pic>
        <p:sp>
          <p:nvSpPr>
            <p:cNvPr id="17" name="CaixaDeTexto 16"/>
            <p:cNvSpPr txBox="1"/>
            <p:nvPr/>
          </p:nvSpPr>
          <p:spPr>
            <a:xfrm>
              <a:off x="6055743" y="750497"/>
              <a:ext cx="1535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LEGENDA:</a:t>
              </a:r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032664398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>
                  <a:solidFill>
                    <a:schemeClr val="bg1"/>
                  </a:solidFill>
                  <a:latin typeface="Trebuchet MS"/>
                  <a:ea typeface="Microsoft YaHei"/>
                </a:rPr>
                <a:t>EQUIPE TÉCNICA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5" name="CustomShape 3"/>
          <p:cNvSpPr/>
          <p:nvPr/>
        </p:nvSpPr>
        <p:spPr>
          <a:xfrm>
            <a:off x="1566000" y="600056"/>
            <a:ext cx="2789640" cy="5267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Ada Laís Soares de Morais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Gestora de Políticas </a:t>
            </a:r>
            <a:r>
              <a:rPr lang="pt-BR" sz="1000" i="1" dirty="0" smtClean="0">
                <a:solidFill>
                  <a:srgbClr val="000000"/>
                </a:solidFill>
                <a:latin typeface="Arial"/>
              </a:rPr>
              <a:t>Públicas</a:t>
            </a:r>
          </a:p>
          <a:p>
            <a:pPr>
              <a:lnSpc>
                <a:spcPct val="100000"/>
              </a:lnSpc>
            </a:pPr>
            <a:endParaRPr lang="pt-BR" sz="1000" i="1" dirty="0" smtClean="0">
              <a:solidFill>
                <a:srgbClr val="000000"/>
              </a:solidFill>
              <a:latin typeface="Arial"/>
            </a:endParaRPr>
          </a:p>
          <a:p>
            <a:r>
              <a:rPr lang="pt-BR" sz="1000" b="1" dirty="0" err="1" smtClean="0">
                <a:solidFill>
                  <a:srgbClr val="000000"/>
                </a:solidFill>
                <a:latin typeface="Arial"/>
              </a:rPr>
              <a:t>Alândia</a:t>
            </a:r>
            <a:r>
              <a:rPr lang="pt-BR" sz="1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BR" sz="1000" b="1" dirty="0" err="1" smtClean="0">
                <a:solidFill>
                  <a:srgbClr val="000000"/>
                </a:solidFill>
                <a:latin typeface="Arial"/>
              </a:rPr>
              <a:t>Magally</a:t>
            </a:r>
            <a:r>
              <a:rPr lang="pt-BR" sz="1000" b="1" dirty="0" smtClean="0">
                <a:solidFill>
                  <a:srgbClr val="000000"/>
                </a:solidFill>
                <a:latin typeface="Arial"/>
              </a:rPr>
              <a:t> F. M. Gomes</a:t>
            </a:r>
          </a:p>
          <a:p>
            <a:r>
              <a:rPr lang="pt-BR" sz="1000" i="1" dirty="0" smtClean="0">
                <a:solidFill>
                  <a:srgbClr val="000000"/>
                </a:solidFill>
                <a:latin typeface="Arial"/>
              </a:rPr>
              <a:t>Bióloga </a:t>
            </a:r>
          </a:p>
          <a:p>
            <a:r>
              <a:rPr lang="pt-BR" sz="1000" i="1" dirty="0" smtClean="0">
                <a:solidFill>
                  <a:srgbClr val="000000"/>
                </a:solidFill>
                <a:latin typeface="Arial"/>
              </a:rPr>
              <a:t>Esp. Análises Microbiológica e Parasitológica</a:t>
            </a:r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Alvania</a:t>
            </a:r>
            <a:r>
              <a:rPr lang="pt-BR" sz="1000" b="1" dirty="0">
                <a:solidFill>
                  <a:srgbClr val="000000"/>
                </a:solidFill>
                <a:latin typeface="Arial"/>
              </a:rPr>
              <a:t> Fátima Oliveira de Castro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Engenheira Civil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Esp. Gestora Ambiental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Ana Cristina da Costa </a:t>
            </a: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Advíncula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Bióloga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 err="1">
                <a:solidFill>
                  <a:srgbClr val="000000"/>
                </a:solidFill>
                <a:latin typeface="Arial"/>
              </a:rPr>
              <a:t>Msc</a:t>
            </a:r>
            <a:r>
              <a:rPr lang="pt-BR" sz="1000" i="1" dirty="0">
                <a:solidFill>
                  <a:srgbClr val="000000"/>
                </a:solidFill>
                <a:latin typeface="Arial"/>
              </a:rPr>
              <a:t>. em Biologia Animal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Gileno</a:t>
            </a:r>
            <a:r>
              <a:rPr lang="pt-BR" sz="1000" b="1" dirty="0">
                <a:solidFill>
                  <a:srgbClr val="000000"/>
                </a:solidFill>
                <a:latin typeface="Arial"/>
              </a:rPr>
              <a:t> João de Vasconcelos </a:t>
            </a: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Villar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Engenheiro Agrônomo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Geyson</a:t>
            </a:r>
            <a:r>
              <a:rPr lang="pt-BR" sz="1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Gleyson</a:t>
            </a:r>
            <a:r>
              <a:rPr lang="pt-BR" sz="1000" b="1" dirty="0">
                <a:solidFill>
                  <a:srgbClr val="000000"/>
                </a:solidFill>
                <a:latin typeface="Arial"/>
              </a:rPr>
              <a:t> da Costa Galvão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Bacharel em Direito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Hanyel</a:t>
            </a:r>
            <a:r>
              <a:rPr lang="pt-BR" sz="1000" b="1" dirty="0">
                <a:solidFill>
                  <a:srgbClr val="000000"/>
                </a:solidFill>
                <a:latin typeface="Arial"/>
              </a:rPr>
              <a:t> Pessoa Paiva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Geógrafo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 err="1">
                <a:solidFill>
                  <a:srgbClr val="000000"/>
                </a:solidFill>
                <a:latin typeface="Arial"/>
              </a:rPr>
              <a:t>Msc</a:t>
            </a:r>
            <a:r>
              <a:rPr lang="pt-BR" sz="1000" i="1" dirty="0">
                <a:solidFill>
                  <a:srgbClr val="000000"/>
                </a:solidFill>
                <a:latin typeface="Arial"/>
              </a:rPr>
              <a:t>. em Geodinâmica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Iron</a:t>
            </a:r>
            <a:r>
              <a:rPr lang="pt-BR" sz="1000" b="1" dirty="0">
                <a:solidFill>
                  <a:srgbClr val="000000"/>
                </a:solidFill>
                <a:latin typeface="Arial"/>
              </a:rPr>
              <a:t> de Medeiros Bezerra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Geógrafo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Esp. em Gestão Ambiental Urbana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João Arthur Sarmento Veríssimo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Geógrafo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 err="1">
                <a:solidFill>
                  <a:srgbClr val="000000"/>
                </a:solidFill>
                <a:latin typeface="Arial"/>
              </a:rPr>
              <a:t>Msc</a:t>
            </a:r>
            <a:r>
              <a:rPr lang="pt-BR" sz="1000" i="1" dirty="0">
                <a:solidFill>
                  <a:srgbClr val="000000"/>
                </a:solidFill>
                <a:latin typeface="Arial"/>
              </a:rPr>
              <a:t>. em Dinâmica e Reestruturação do Território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Karitana</a:t>
            </a:r>
            <a:r>
              <a:rPr lang="pt-BR" sz="1000" b="1" dirty="0">
                <a:solidFill>
                  <a:srgbClr val="000000"/>
                </a:solidFill>
                <a:latin typeface="Arial"/>
              </a:rPr>
              <a:t> Maria de Souza Santos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Arquiteta e Urbanista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 err="1">
                <a:solidFill>
                  <a:srgbClr val="000000"/>
                </a:solidFill>
                <a:latin typeface="Arial"/>
              </a:rPr>
              <a:t>Msc</a:t>
            </a:r>
            <a:r>
              <a:rPr lang="pt-BR" sz="1000" i="1" dirty="0">
                <a:solidFill>
                  <a:srgbClr val="000000"/>
                </a:solidFill>
                <a:latin typeface="Arial"/>
              </a:rPr>
              <a:t>. em Arquitetura e Urbanismo</a:t>
            </a:r>
            <a:endParaRPr dirty="0"/>
          </a:p>
        </p:txBody>
      </p:sp>
      <p:sp>
        <p:nvSpPr>
          <p:cNvPr id="16" name="CustomShape 4"/>
          <p:cNvSpPr/>
          <p:nvPr/>
        </p:nvSpPr>
        <p:spPr>
          <a:xfrm>
            <a:off x="5166360" y="755632"/>
            <a:ext cx="2645640" cy="542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Lourdes </a:t>
            </a: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Milagros</a:t>
            </a:r>
            <a:r>
              <a:rPr lang="pt-BR" sz="1000" b="1" dirty="0">
                <a:solidFill>
                  <a:srgbClr val="000000"/>
                </a:solidFill>
                <a:latin typeface="Arial"/>
              </a:rPr>
              <a:t> Mendoza </a:t>
            </a: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Villavicencio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Estatístico 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 err="1">
                <a:solidFill>
                  <a:srgbClr val="000000"/>
                </a:solidFill>
                <a:latin typeface="Arial"/>
              </a:rPr>
              <a:t>Msc</a:t>
            </a:r>
            <a:r>
              <a:rPr lang="pt-BR" sz="1000" i="1" dirty="0">
                <a:solidFill>
                  <a:srgbClr val="000000"/>
                </a:solidFill>
                <a:latin typeface="Arial"/>
              </a:rPr>
              <a:t>. em Demografia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Nathália</a:t>
            </a:r>
            <a:r>
              <a:rPr lang="pt-BR" sz="1000" b="1" dirty="0">
                <a:solidFill>
                  <a:srgbClr val="000000"/>
                </a:solidFill>
                <a:latin typeface="Arial"/>
              </a:rPr>
              <a:t> Barbosa de Queiroz Braga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Arquiteta e Urbanista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 err="1">
                <a:solidFill>
                  <a:srgbClr val="000000"/>
                </a:solidFill>
                <a:latin typeface="Arial"/>
              </a:rPr>
              <a:t>Msc</a:t>
            </a:r>
            <a:r>
              <a:rPr lang="pt-BR" sz="1000" i="1" dirty="0">
                <a:solidFill>
                  <a:srgbClr val="000000"/>
                </a:solidFill>
                <a:latin typeface="Arial"/>
              </a:rPr>
              <a:t>. em Eficiência Energética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Rogério Francisco da Silva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Arquiteto e Urbanista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Esp. em Engenharia de Segurança do Trabalho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Simon </a:t>
            </a: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Klecius</a:t>
            </a:r>
            <a:r>
              <a:rPr lang="pt-BR" sz="1000" b="1" dirty="0">
                <a:solidFill>
                  <a:srgbClr val="000000"/>
                </a:solidFill>
                <a:latin typeface="Arial"/>
              </a:rPr>
              <a:t> Silva de Souza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Tecnólogo Ambiental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 err="1">
                <a:solidFill>
                  <a:srgbClr val="000000"/>
                </a:solidFill>
                <a:latin typeface="Arial"/>
              </a:rPr>
              <a:t>MsC</a:t>
            </a:r>
            <a:r>
              <a:rPr lang="pt-BR" sz="1000" i="1" dirty="0">
                <a:solidFill>
                  <a:srgbClr val="000000"/>
                </a:solidFill>
                <a:latin typeface="Arial"/>
              </a:rPr>
              <a:t> em Gestão Ambiental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Tamms</a:t>
            </a:r>
            <a:r>
              <a:rPr lang="pt-BR" sz="1000" b="1" dirty="0">
                <a:solidFill>
                  <a:srgbClr val="000000"/>
                </a:solidFill>
                <a:latin typeface="Arial"/>
              </a:rPr>
              <a:t> Maria de C. M. Campos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Arquiteta e Urbanista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Dra. em Urbanização, Projeto e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Política Físico-territoriais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Tiago Dantas da Rocha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Ecólogo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ESTAGIÁRIAS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Érika </a:t>
            </a: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Zawadski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Arquitetura e Urbanismo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>
                <a:solidFill>
                  <a:srgbClr val="000000"/>
                </a:solidFill>
                <a:latin typeface="Arial"/>
              </a:rPr>
              <a:t>Fernanda Rocha 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Arquitetura e Urbanismo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 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b="1" dirty="0" err="1">
                <a:solidFill>
                  <a:srgbClr val="000000"/>
                </a:solidFill>
                <a:latin typeface="Arial"/>
              </a:rPr>
              <a:t>Simara</a:t>
            </a:r>
            <a:r>
              <a:rPr lang="pt-BR" sz="1000" b="1" dirty="0">
                <a:solidFill>
                  <a:srgbClr val="000000"/>
                </a:solidFill>
                <a:latin typeface="Arial"/>
              </a:rPr>
              <a:t> Vale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1000" i="1" dirty="0">
                <a:solidFill>
                  <a:srgbClr val="000000"/>
                </a:solidFill>
                <a:latin typeface="Arial"/>
              </a:rPr>
              <a:t>Arquitetura e Urbanismo</a:t>
            </a:r>
            <a:endParaRPr dirty="0"/>
          </a:p>
        </p:txBody>
      </p:sp>
      <p:sp>
        <p:nvSpPr>
          <p:cNvPr id="17" name="Freeform 18"/>
          <p:cNvSpPr/>
          <p:nvPr/>
        </p:nvSpPr>
        <p:spPr>
          <a:xfrm>
            <a:off x="4886048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183085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6778984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827992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USO E OCUPAÇÃO DO SOLO - EXEMPLOS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6" name="CustomShape 4"/>
          <p:cNvSpPr/>
          <p:nvPr/>
        </p:nvSpPr>
        <p:spPr>
          <a:xfrm>
            <a:off x="272561" y="6446160"/>
            <a:ext cx="5330160" cy="41184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>
                <a:latin typeface="Arial"/>
              </a:rPr>
              <a:t>  </a:t>
            </a:r>
            <a:r>
              <a:rPr lang="pt-BR" sz="1300" dirty="0" smtClean="0">
                <a:latin typeface="Arial"/>
              </a:rPr>
              <a:t>Fonte</a:t>
            </a:r>
            <a:r>
              <a:rPr lang="pt-BR" sz="1300" dirty="0">
                <a:latin typeface="Arial"/>
              </a:rPr>
              <a:t>: SEMURB, 2014.</a:t>
            </a:r>
            <a:endParaRPr sz="1300" dirty="0">
              <a:latin typeface="Arial"/>
            </a:endParaRPr>
          </a:p>
        </p:txBody>
      </p:sp>
      <p:pic>
        <p:nvPicPr>
          <p:cNvPr id="17" name="Pictur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07" y="630100"/>
            <a:ext cx="6811344" cy="56886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1246616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12144" y="1058904"/>
            <a:ext cx="7675687" cy="5799096"/>
            <a:chOff x="112144" y="1058904"/>
            <a:chExt cx="7675687" cy="5799096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64" t="1371" r="7681" b="9045"/>
            <a:stretch/>
          </p:blipFill>
          <p:spPr>
            <a:xfrm rot="16200000">
              <a:off x="1050440" y="120608"/>
              <a:ext cx="5799096" cy="7675687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2879" t="48422" r="13196" b="30938"/>
            <a:stretch/>
          </p:blipFill>
          <p:spPr>
            <a:xfrm rot="16200000">
              <a:off x="1105024" y="3779213"/>
              <a:ext cx="1559696" cy="3045124"/>
            </a:xfrm>
            <a:prstGeom prst="rect">
              <a:avLst/>
            </a:prstGeom>
          </p:spPr>
        </p:pic>
      </p:grp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USO E OCUPAÇÃO DO SOLO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CustomShape 3"/>
          <p:cNvSpPr/>
          <p:nvPr/>
        </p:nvSpPr>
        <p:spPr>
          <a:xfrm>
            <a:off x="321258" y="651129"/>
            <a:ext cx="3485897" cy="6098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pt-BR" sz="2000" b="1" dirty="0" smtClean="0">
                <a:solidFill>
                  <a:srgbClr val="000000"/>
                </a:solidFill>
                <a:latin typeface="Arial"/>
                <a:ea typeface="SimSun"/>
              </a:rPr>
              <a:t>MAPA DE GABARITO DA ZPA 9</a:t>
            </a:r>
            <a:endParaRPr lang="pt-BR" sz="2000" b="1" dirty="0" smtClean="0"/>
          </a:p>
          <a:p>
            <a:pPr>
              <a:lnSpc>
                <a:spcPct val="100000"/>
              </a:lnSpc>
            </a:pPr>
            <a:endParaRPr dirty="0"/>
          </a:p>
        </p:txBody>
      </p:sp>
      <p:grpSp>
        <p:nvGrpSpPr>
          <p:cNvPr id="8" name="Grupo 7"/>
          <p:cNvGrpSpPr/>
          <p:nvPr/>
        </p:nvGrpSpPr>
        <p:grpSpPr>
          <a:xfrm>
            <a:off x="0" y="859104"/>
            <a:ext cx="9047887" cy="5809115"/>
            <a:chOff x="-25400" y="984260"/>
            <a:chExt cx="9047887" cy="5809115"/>
          </a:xfrm>
        </p:grpSpPr>
        <p:grpSp>
          <p:nvGrpSpPr>
            <p:cNvPr id="2" name="Grupo 1"/>
            <p:cNvGrpSpPr/>
            <p:nvPr/>
          </p:nvGrpSpPr>
          <p:grpSpPr>
            <a:xfrm>
              <a:off x="6243726" y="984260"/>
              <a:ext cx="2778761" cy="3903357"/>
              <a:chOff x="6182875" y="984260"/>
              <a:chExt cx="2778761" cy="3903357"/>
            </a:xfrm>
          </p:grpSpPr>
          <p:pic>
            <p:nvPicPr>
              <p:cNvPr id="18" name="Picture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16878"/>
              <a:stretch>
                <a:fillRect/>
              </a:stretch>
            </p:blipFill>
            <p:spPr bwMode="auto">
              <a:xfrm>
                <a:off x="6182875" y="984260"/>
                <a:ext cx="2778760" cy="18053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Picture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2876" y="2943401"/>
                <a:ext cx="2778760" cy="19442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CustomShape 4"/>
            <p:cNvSpPr/>
            <p:nvPr/>
          </p:nvSpPr>
          <p:spPr>
            <a:xfrm>
              <a:off x="-25400" y="6487236"/>
              <a:ext cx="5330160" cy="30613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90000" tIns="45000" rIns="90000" bIns="45000"/>
            <a:lstStyle/>
            <a:p>
              <a:r>
                <a:rPr lang="pt-BR" sz="1300" dirty="0">
                  <a:latin typeface="Arial"/>
                </a:rPr>
                <a:t>  </a:t>
              </a:r>
              <a:r>
                <a:rPr lang="pt-BR" sz="1300" dirty="0" smtClean="0">
                  <a:latin typeface="Arial"/>
                </a:rPr>
                <a:t>Fonte</a:t>
              </a:r>
              <a:r>
                <a:rPr lang="pt-BR" sz="1300" dirty="0">
                  <a:latin typeface="Arial"/>
                </a:rPr>
                <a:t>: SEMURB, 2014.</a:t>
              </a:r>
              <a:endParaRPr sz="1300" dirty="0">
                <a:latin typeface="Arial"/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2217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4183811" y="1431985"/>
            <a:ext cx="1802921" cy="992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5327526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USO E OCUPAÇÃO DO SOLO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20" name="CustomShape 3"/>
          <p:cNvSpPr/>
          <p:nvPr/>
        </p:nvSpPr>
        <p:spPr>
          <a:xfrm>
            <a:off x="267419" y="614394"/>
            <a:ext cx="6233196" cy="340624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pt-BR" sz="1600" b="1" dirty="0" smtClean="0">
                <a:solidFill>
                  <a:srgbClr val="000000"/>
                </a:solidFill>
                <a:latin typeface="Arial"/>
                <a:ea typeface="SimSun"/>
              </a:rPr>
              <a:t>COEFICIENTES DE APROVEITAMENTO REAL POR QUADRA DA ZPA 9</a:t>
            </a:r>
            <a:endParaRPr lang="pt-BR" sz="16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221175" y="990000"/>
            <a:ext cx="8292448" cy="5868000"/>
            <a:chOff x="221175" y="990000"/>
            <a:chExt cx="8292448" cy="5868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1175" y="990000"/>
              <a:ext cx="8292448" cy="5868000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941" t="8169" r="3465" b="68751"/>
            <a:stretch>
              <a:fillRect/>
            </a:stretch>
          </p:blipFill>
          <p:spPr>
            <a:xfrm>
              <a:off x="422694" y="3967359"/>
              <a:ext cx="4425351" cy="1872724"/>
            </a:xfrm>
            <a:prstGeom prst="rect">
              <a:avLst/>
            </a:prstGeom>
          </p:spPr>
        </p:pic>
        <p:sp>
          <p:nvSpPr>
            <p:cNvPr id="16" name="Retângulo 15"/>
            <p:cNvSpPr/>
            <p:nvPr/>
          </p:nvSpPr>
          <p:spPr>
            <a:xfrm>
              <a:off x="5037826" y="1199072"/>
              <a:ext cx="3329797" cy="16045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396815" y="3631721"/>
              <a:ext cx="1544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LEGENDA:</a:t>
              </a:r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467001866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USO E OCUPAÇÃO DO SOLO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9" name="CustomShape 3"/>
          <p:cNvSpPr/>
          <p:nvPr/>
        </p:nvSpPr>
        <p:spPr>
          <a:xfrm>
            <a:off x="179444" y="726120"/>
            <a:ext cx="5701680" cy="33552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pt-BR" b="1" dirty="0" smtClean="0">
                <a:solidFill>
                  <a:srgbClr val="000000"/>
                </a:solidFill>
                <a:latin typeface="Arial"/>
                <a:ea typeface="SimSun"/>
              </a:rPr>
              <a:t>COEFICIENTES DE APROVEITAMENTO REAL POR QUADRA NA UTH 1</a:t>
            </a:r>
            <a:endParaRPr lang="pt-BR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444" y="1061640"/>
            <a:ext cx="8084224" cy="572065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2542333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USO E OCUPAÇÃO DO SOLO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78" y="1144433"/>
            <a:ext cx="7985282" cy="565064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stomShape 3"/>
          <p:cNvSpPr/>
          <p:nvPr/>
        </p:nvSpPr>
        <p:spPr>
          <a:xfrm>
            <a:off x="-23295" y="721360"/>
            <a:ext cx="7821368" cy="33552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pt-BR" sz="2000" b="1" dirty="0" smtClean="0">
                <a:solidFill>
                  <a:srgbClr val="000000"/>
                </a:solidFill>
                <a:latin typeface="Arial"/>
                <a:ea typeface="SimSun"/>
              </a:rPr>
              <a:t>DETALHE DO COEFICIENTE DE APROVEITAMENTO REAL</a:t>
            </a:r>
          </a:p>
          <a:p>
            <a:pPr algn="ctr">
              <a:lnSpc>
                <a:spcPct val="100000"/>
              </a:lnSpc>
            </a:pPr>
            <a:r>
              <a:rPr lang="pt-BR" sz="2000" b="1" dirty="0" smtClean="0">
                <a:solidFill>
                  <a:srgbClr val="000000"/>
                </a:solidFill>
                <a:latin typeface="Arial"/>
                <a:ea typeface="SimSun"/>
              </a:rPr>
              <a:t> AEIS EL DOURADO – UTH 1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xmlns="" val="3737544396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827992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USO E OCUPAÇÃO DO SOLO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54125" y="6425706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CustomShape 3"/>
          <p:cNvSpPr/>
          <p:nvPr/>
        </p:nvSpPr>
        <p:spPr>
          <a:xfrm>
            <a:off x="692783" y="817429"/>
            <a:ext cx="5701680" cy="33552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pt-BR" b="1" dirty="0" smtClean="0">
                <a:solidFill>
                  <a:srgbClr val="000000"/>
                </a:solidFill>
                <a:latin typeface="Arial"/>
                <a:ea typeface="SimSun"/>
              </a:rPr>
              <a:t>IMAGENS DE TIPOLOGIAS EDILÍCIAS DAS UTHS 1 E 2 DA ZPA 9</a:t>
            </a:r>
            <a:endParaRPr lang="pt-BR" b="1" dirty="0"/>
          </a:p>
        </p:txBody>
      </p:sp>
      <p:sp>
        <p:nvSpPr>
          <p:cNvPr id="16" name="CustomShape 4"/>
          <p:cNvSpPr/>
          <p:nvPr/>
        </p:nvSpPr>
        <p:spPr>
          <a:xfrm>
            <a:off x="-38100" y="6474536"/>
            <a:ext cx="5330160" cy="306139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>
                <a:latin typeface="Arial"/>
              </a:rPr>
              <a:t>  </a:t>
            </a:r>
            <a:r>
              <a:rPr lang="pt-BR" sz="1300" dirty="0" smtClean="0">
                <a:latin typeface="Arial"/>
              </a:rPr>
              <a:t>Fonte</a:t>
            </a:r>
            <a:r>
              <a:rPr lang="pt-BR" sz="1300" dirty="0">
                <a:latin typeface="Arial"/>
              </a:rPr>
              <a:t>: SEMURB, 2014.</a:t>
            </a:r>
            <a:endParaRPr sz="1300" dirty="0">
              <a:latin typeface="Arial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283553" y="2281235"/>
            <a:ext cx="260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pt-BR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TIPO PORTA-JANELA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936868" y="322245"/>
            <a:ext cx="171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33043" y="717533"/>
            <a:ext cx="171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742568" y="3422633"/>
            <a:ext cx="1555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700" b="0" i="0" u="none" strike="noStrike" cap="none" normalizeH="0" baseline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733043" y="1108058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733043" y="1108058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742568" y="1108058"/>
            <a:ext cx="8010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9753093" y="1108058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9753093" y="1108058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9762618" y="5980095"/>
            <a:ext cx="1555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700" b="0" i="0" u="none" strike="noStrike" cap="none" normalizeH="0" baseline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32"/>
          <p:cNvSpPr>
            <a:spLocks noChangeArrowheads="1"/>
          </p:cNvSpPr>
          <p:nvPr/>
        </p:nvSpPr>
        <p:spPr bwMode="auto">
          <a:xfrm>
            <a:off x="9753093" y="6169008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0" name="Rectangle 33"/>
          <p:cNvSpPr>
            <a:spLocks noChangeArrowheads="1"/>
          </p:cNvSpPr>
          <p:nvPr/>
        </p:nvSpPr>
        <p:spPr bwMode="auto">
          <a:xfrm>
            <a:off x="9753093" y="6169008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6" name="Rectangle 39"/>
          <p:cNvSpPr>
            <a:spLocks noChangeArrowheads="1"/>
          </p:cNvSpPr>
          <p:nvPr/>
        </p:nvSpPr>
        <p:spPr bwMode="auto">
          <a:xfrm>
            <a:off x="3679318" y="6424595"/>
            <a:ext cx="13811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5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-11683" y="1296970"/>
            <a:ext cx="4866719" cy="2270125"/>
            <a:chOff x="-11683" y="1296970"/>
            <a:chExt cx="4866719" cy="2270125"/>
          </a:xfrm>
        </p:grpSpPr>
        <p:pic>
          <p:nvPicPr>
            <p:cNvPr id="5160" name="Picture 4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3" y="1296970"/>
              <a:ext cx="4456112" cy="227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CaixaDeTexto 60"/>
            <p:cNvSpPr txBox="1"/>
            <p:nvPr/>
          </p:nvSpPr>
          <p:spPr>
            <a:xfrm>
              <a:off x="2837501" y="1393807"/>
              <a:ext cx="2017535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b="1" i="1" dirty="0" smtClean="0">
                  <a:solidFill>
                    <a:schemeClr val="bg1"/>
                  </a:solidFill>
                </a:rPr>
                <a:t>Tipo Porta-janela</a:t>
              </a:r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5051273" y="1393807"/>
            <a:ext cx="4079342" cy="2492375"/>
            <a:chOff x="5051273" y="1393807"/>
            <a:chExt cx="4079342" cy="2492375"/>
          </a:xfrm>
        </p:grpSpPr>
        <p:sp>
          <p:nvSpPr>
            <p:cNvPr id="19" name="CaixaDeTexto 18"/>
            <p:cNvSpPr txBox="1"/>
            <p:nvPr/>
          </p:nvSpPr>
          <p:spPr>
            <a:xfrm>
              <a:off x="5051273" y="2515161"/>
              <a:ext cx="24127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</a:rPr>
                <a:t>TESTADAS MÍNIMAS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pt-BR" b="1" dirty="0" smtClean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5161" name="Picture 4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1518" y="1393807"/>
              <a:ext cx="3486150" cy="249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CaixaDeTexto 61"/>
            <p:cNvSpPr txBox="1"/>
            <p:nvPr/>
          </p:nvSpPr>
          <p:spPr>
            <a:xfrm>
              <a:off x="6590133" y="3515611"/>
              <a:ext cx="2540482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b="1" i="1" dirty="0" smtClean="0">
                  <a:solidFill>
                    <a:schemeClr val="bg1"/>
                  </a:solidFill>
                </a:rPr>
                <a:t>Testadas mínimas</a:t>
              </a: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4139419" y="4036201"/>
            <a:ext cx="4991196" cy="2088356"/>
            <a:chOff x="4139419" y="4036201"/>
            <a:chExt cx="4991196" cy="2088356"/>
          </a:xfrm>
        </p:grpSpPr>
        <p:sp>
          <p:nvSpPr>
            <p:cNvPr id="21" name="CaixaDeTexto 20"/>
            <p:cNvSpPr txBox="1"/>
            <p:nvPr/>
          </p:nvSpPr>
          <p:spPr>
            <a:xfrm>
              <a:off x="4745108" y="5072970"/>
              <a:ext cx="2718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</a:rPr>
                <a:t>TIPO GRANJAS E SÍTIOS</a:t>
              </a:r>
            </a:p>
          </p:txBody>
        </p:sp>
        <p:pic>
          <p:nvPicPr>
            <p:cNvPr id="5163" name="Picture 4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419" y="4036201"/>
              <a:ext cx="4510087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CaixaDeTexto 62"/>
            <p:cNvSpPr txBox="1"/>
            <p:nvPr/>
          </p:nvSpPr>
          <p:spPr>
            <a:xfrm>
              <a:off x="6522486" y="5755225"/>
              <a:ext cx="2608129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b="1" i="1" dirty="0" smtClean="0">
                  <a:solidFill>
                    <a:schemeClr val="bg1"/>
                  </a:solidFill>
                </a:rPr>
                <a:t>Tipo granjas e sítios</a:t>
              </a: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908" y="3614720"/>
            <a:ext cx="3960128" cy="2836960"/>
            <a:chOff x="908" y="3614720"/>
            <a:chExt cx="3960128" cy="2836960"/>
          </a:xfrm>
        </p:grpSpPr>
        <p:sp>
          <p:nvSpPr>
            <p:cNvPr id="28" name="Rectangle 16"/>
            <p:cNvSpPr>
              <a:spLocks noChangeArrowheads="1"/>
            </p:cNvSpPr>
            <p:nvPr/>
          </p:nvSpPr>
          <p:spPr bwMode="auto">
            <a:xfrm>
              <a:off x="1733043" y="3614720"/>
              <a:ext cx="9525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1733043" y="3614720"/>
              <a:ext cx="9525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1733043" y="3624245"/>
              <a:ext cx="9525" cy="79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Rectangle 23"/>
            <p:cNvSpPr>
              <a:spLocks noChangeArrowheads="1"/>
            </p:cNvSpPr>
            <p:nvPr/>
          </p:nvSpPr>
          <p:spPr bwMode="auto">
            <a:xfrm>
              <a:off x="1733043" y="3624245"/>
              <a:ext cx="9525" cy="79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5162" name="Picture 4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11" y="3914855"/>
              <a:ext cx="3489325" cy="253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CaixaDeTexto 63"/>
            <p:cNvSpPr txBox="1"/>
            <p:nvPr/>
          </p:nvSpPr>
          <p:spPr>
            <a:xfrm>
              <a:off x="908" y="3700277"/>
              <a:ext cx="3960128" cy="6463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b="1" i="1" dirty="0" smtClean="0">
                  <a:solidFill>
                    <a:schemeClr val="bg1"/>
                  </a:solidFill>
                </a:rPr>
                <a:t>passeios públicos descontínuos e com diferentes acabamentos</a:t>
              </a:r>
              <a:endParaRPr lang="pt-BR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19827453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827992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USO E OCUPAÇÃO DO SOLO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54125" y="6425706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CustomShape 3"/>
          <p:cNvSpPr/>
          <p:nvPr/>
        </p:nvSpPr>
        <p:spPr>
          <a:xfrm>
            <a:off x="1891281" y="791055"/>
            <a:ext cx="5701680" cy="33552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pt-BR" sz="1600" b="1" dirty="0" smtClean="0">
                <a:solidFill>
                  <a:srgbClr val="000000"/>
                </a:solidFill>
                <a:latin typeface="Arial"/>
                <a:ea typeface="SimSun"/>
              </a:rPr>
              <a:t>IMAGENS DE TIPOLOGIAS EDILÍCIAS DAS UTHS 3 DA ZPA 9</a:t>
            </a:r>
            <a:endParaRPr lang="pt-BR" b="1" dirty="0"/>
          </a:p>
        </p:txBody>
      </p:sp>
      <p:sp>
        <p:nvSpPr>
          <p:cNvPr id="17" name="CustomShape 4"/>
          <p:cNvSpPr/>
          <p:nvPr/>
        </p:nvSpPr>
        <p:spPr>
          <a:xfrm>
            <a:off x="0" y="6449136"/>
            <a:ext cx="5330160" cy="306139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>
                <a:latin typeface="Arial"/>
              </a:rPr>
              <a:t>  </a:t>
            </a:r>
            <a:r>
              <a:rPr lang="pt-BR" sz="1300" dirty="0" smtClean="0">
                <a:latin typeface="Arial"/>
              </a:rPr>
              <a:t>Fonte</a:t>
            </a:r>
            <a:r>
              <a:rPr lang="pt-BR" sz="1300" dirty="0">
                <a:latin typeface="Arial"/>
              </a:rPr>
              <a:t>: SEMURB, 2014.</a:t>
            </a:r>
            <a:endParaRPr sz="1300" dirty="0">
              <a:latin typeface="Arial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288852" y="3346263"/>
            <a:ext cx="324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CASAS CONJUGADAS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572000" y="1300498"/>
            <a:ext cx="398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PADRÃO ELEVADO – ALTO PADRÃO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677197" y="5825811"/>
            <a:ext cx="306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INVASÃO EM ÁREA DE  APP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827992" y="3876197"/>
            <a:ext cx="306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INEXISTÊNCIA DE GUIA DE MEIO FIO  (CALÇADA)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AutoShape 61"/>
          <p:cNvSpPr>
            <a:spLocks noChangeAspect="1" noChangeArrowheads="1" noTextEdit="1"/>
          </p:cNvSpPr>
          <p:nvPr/>
        </p:nvSpPr>
        <p:spPr bwMode="auto">
          <a:xfrm>
            <a:off x="990600" y="1062038"/>
            <a:ext cx="7064375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2" name="Rectangle 64"/>
          <p:cNvSpPr>
            <a:spLocks noChangeArrowheads="1"/>
          </p:cNvSpPr>
          <p:nvPr/>
        </p:nvSpPr>
        <p:spPr bwMode="auto">
          <a:xfrm>
            <a:off x="6445250" y="506413"/>
            <a:ext cx="147638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22" name="Rectangle 84"/>
          <p:cNvSpPr>
            <a:spLocks noChangeArrowheads="1"/>
          </p:cNvSpPr>
          <p:nvPr/>
        </p:nvSpPr>
        <p:spPr bwMode="auto">
          <a:xfrm>
            <a:off x="2778125" y="6551612"/>
            <a:ext cx="1254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27" name="Grupo 4126"/>
          <p:cNvGrpSpPr/>
          <p:nvPr/>
        </p:nvGrpSpPr>
        <p:grpSpPr>
          <a:xfrm>
            <a:off x="927322" y="1169194"/>
            <a:ext cx="3644678" cy="2587625"/>
            <a:chOff x="927322" y="1169194"/>
            <a:chExt cx="3644678" cy="2587625"/>
          </a:xfrm>
        </p:grpSpPr>
        <p:pic>
          <p:nvPicPr>
            <p:cNvPr id="4181" name="Picture 8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22" y="1169194"/>
              <a:ext cx="3532533" cy="258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CaixaDeTexto 102"/>
            <p:cNvSpPr txBox="1"/>
            <p:nvPr/>
          </p:nvSpPr>
          <p:spPr>
            <a:xfrm>
              <a:off x="2554465" y="1310982"/>
              <a:ext cx="2017535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b="1" i="1" dirty="0" smtClean="0">
                  <a:solidFill>
                    <a:schemeClr val="bg1"/>
                  </a:solidFill>
                </a:rPr>
                <a:t>Casas conjugadas</a:t>
              </a:r>
            </a:p>
          </p:txBody>
        </p:sp>
      </p:grpSp>
      <p:grpSp>
        <p:nvGrpSpPr>
          <p:cNvPr id="4130" name="Grupo 4129"/>
          <p:cNvGrpSpPr/>
          <p:nvPr/>
        </p:nvGrpSpPr>
        <p:grpSpPr>
          <a:xfrm>
            <a:off x="4590156" y="1154677"/>
            <a:ext cx="3733230" cy="2560918"/>
            <a:chOff x="4590156" y="1154677"/>
            <a:chExt cx="3733230" cy="2560918"/>
          </a:xfrm>
        </p:grpSpPr>
        <p:pic>
          <p:nvPicPr>
            <p:cNvPr id="4182" name="Picture 8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00" b="11070"/>
            <a:stretch/>
          </p:blipFill>
          <p:spPr bwMode="auto">
            <a:xfrm>
              <a:off x="4590156" y="1154677"/>
              <a:ext cx="3403599" cy="2560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CaixaDeTexto 103"/>
            <p:cNvSpPr txBox="1"/>
            <p:nvPr/>
          </p:nvSpPr>
          <p:spPr>
            <a:xfrm>
              <a:off x="6400801" y="1319038"/>
              <a:ext cx="1922585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b="1" i="1" dirty="0" smtClean="0">
                  <a:solidFill>
                    <a:schemeClr val="bg1"/>
                  </a:solidFill>
                </a:rPr>
                <a:t>Padrão elevado</a:t>
              </a:r>
            </a:p>
          </p:txBody>
        </p:sp>
      </p:grpSp>
      <p:grpSp>
        <p:nvGrpSpPr>
          <p:cNvPr id="4129" name="Grupo 4128"/>
          <p:cNvGrpSpPr/>
          <p:nvPr/>
        </p:nvGrpSpPr>
        <p:grpSpPr>
          <a:xfrm>
            <a:off x="4590155" y="3790950"/>
            <a:ext cx="4540459" cy="2560637"/>
            <a:chOff x="4590155" y="3790950"/>
            <a:chExt cx="4540459" cy="2560637"/>
          </a:xfrm>
        </p:grpSpPr>
        <p:pic>
          <p:nvPicPr>
            <p:cNvPr id="4184" name="Picture 8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155" y="3790950"/>
              <a:ext cx="3403600" cy="256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CaixaDeTexto 104"/>
            <p:cNvSpPr txBox="1"/>
            <p:nvPr/>
          </p:nvSpPr>
          <p:spPr>
            <a:xfrm>
              <a:off x="4827991" y="4008377"/>
              <a:ext cx="4302623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i="1" dirty="0" smtClean="0">
                  <a:solidFill>
                    <a:schemeClr val="bg1"/>
                  </a:solidFill>
                </a:rPr>
                <a:t>inexistência de guia de meio-fio  (calçada)</a:t>
              </a:r>
              <a:endParaRPr lang="pt-BR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28" name="Grupo 4127"/>
          <p:cNvGrpSpPr/>
          <p:nvPr/>
        </p:nvGrpSpPr>
        <p:grpSpPr>
          <a:xfrm>
            <a:off x="916556" y="3826669"/>
            <a:ext cx="3611721" cy="2489200"/>
            <a:chOff x="916556" y="3826669"/>
            <a:chExt cx="3611721" cy="2489200"/>
          </a:xfrm>
        </p:grpSpPr>
        <p:pic>
          <p:nvPicPr>
            <p:cNvPr id="4183" name="Picture 8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556" y="3826669"/>
              <a:ext cx="35433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CaixaDeTexto 105"/>
            <p:cNvSpPr txBox="1"/>
            <p:nvPr/>
          </p:nvSpPr>
          <p:spPr>
            <a:xfrm>
              <a:off x="1840803" y="3982928"/>
              <a:ext cx="2687474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b="1" i="1" dirty="0" smtClean="0">
                  <a:solidFill>
                    <a:schemeClr val="bg1"/>
                  </a:solidFill>
                </a:rPr>
                <a:t>Invasão em área de 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758464571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827992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ASSENTAMENTOS PRECÁRIOS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54125" y="6425706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CustomShape 2"/>
          <p:cNvSpPr/>
          <p:nvPr/>
        </p:nvSpPr>
        <p:spPr>
          <a:xfrm>
            <a:off x="28800" y="542862"/>
            <a:ext cx="6123960" cy="33552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2000" b="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Arial"/>
                <a:ea typeface="SimSun"/>
              </a:rPr>
              <a:t>Mapa de Localização dos Assentamentos Precários na ZPA 9.</a:t>
            </a:r>
            <a:endParaRPr sz="2000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 r="-615" b="15323"/>
          <a:stretch>
            <a:fillRect/>
          </a:stretch>
        </p:blipFill>
        <p:spPr bwMode="auto">
          <a:xfrm>
            <a:off x="242368" y="1078935"/>
            <a:ext cx="8680915" cy="519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ustomShape 3"/>
          <p:cNvSpPr/>
          <p:nvPr/>
        </p:nvSpPr>
        <p:spPr>
          <a:xfrm>
            <a:off x="-29027" y="6478006"/>
            <a:ext cx="9564914" cy="21735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>
                <a:latin typeface="Arial"/>
              </a:rPr>
              <a:t>Fonte: Elaboração da SEMURB, 2014, com base no Plano Diretor (2007) e Plano Municipal de Redução de Riscos (2008).</a:t>
            </a:r>
            <a:endParaRPr sz="1300" dirty="0">
              <a:latin typeface="Arial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1557337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ASSENTAMENTOS PRECÁRIOS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21" name="CustomShape 3"/>
          <p:cNvSpPr/>
          <p:nvPr/>
        </p:nvSpPr>
        <p:spPr>
          <a:xfrm>
            <a:off x="-29027" y="6490706"/>
            <a:ext cx="9564914" cy="21735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>
                <a:latin typeface="Arial"/>
              </a:rPr>
              <a:t>Fonte: Elaboração da SEMURB, 2014, com base no Plano Diretor (2007) e Plano Municipal de Redução de Riscos (2008).</a:t>
            </a:r>
            <a:endParaRPr sz="1300" dirty="0">
              <a:latin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914" y="765638"/>
            <a:ext cx="8164309" cy="577732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7599061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67416" y="0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ASSENTAMENTOS PRECÁRIOS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23" name="CustomShape 3"/>
          <p:cNvSpPr/>
          <p:nvPr/>
        </p:nvSpPr>
        <p:spPr>
          <a:xfrm>
            <a:off x="-29027" y="6478006"/>
            <a:ext cx="9564914" cy="21735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>
                <a:latin typeface="Arial"/>
              </a:rPr>
              <a:t>Fonte: Elaboração da SEMURB, 2014, com base no Plano Diretor (2007) e Plano Municipal de Redução de Riscos (2008).</a:t>
            </a:r>
            <a:endParaRPr sz="1300" dirty="0">
              <a:latin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948" y="879894"/>
            <a:ext cx="7873849" cy="557178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42123765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6" name="Paralelogramo 5"/>
          <p:cNvSpPr/>
          <p:nvPr/>
        </p:nvSpPr>
        <p:spPr>
          <a:xfrm>
            <a:off x="-1512858" y="0"/>
            <a:ext cx="9891928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APRESENTAÇÃO</a:t>
            </a:r>
            <a:endParaRPr lang="pt-BR" sz="2200" dirty="0">
              <a:solidFill>
                <a:schemeClr val="bg1"/>
              </a:solidFill>
            </a:endParaRPr>
          </a:p>
        </p:txBody>
      </p:sp>
      <p:pic>
        <p:nvPicPr>
          <p:cNvPr id="14" name="Imagem 9"/>
          <p:cNvPicPr/>
          <p:nvPr/>
        </p:nvPicPr>
        <p:blipFill>
          <a:blip r:embed="rId4" cstate="print"/>
          <a:srcRect l="20" b="14653"/>
          <a:stretch>
            <a:fillRect/>
          </a:stretch>
        </p:blipFill>
        <p:spPr>
          <a:xfrm>
            <a:off x="256507" y="746233"/>
            <a:ext cx="8645271" cy="5180892"/>
          </a:xfrm>
          <a:prstGeom prst="rect">
            <a:avLst/>
          </a:prstGeom>
          <a:ln>
            <a:noFill/>
          </a:ln>
        </p:spPr>
      </p:pic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xmlns="" val="2483964026"/>
              </p:ext>
            </p:extLst>
          </p:nvPr>
        </p:nvGraphicFramePr>
        <p:xfrm>
          <a:off x="71406" y="5143512"/>
          <a:ext cx="8929718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Freeform 18"/>
          <p:cNvSpPr/>
          <p:nvPr/>
        </p:nvSpPr>
        <p:spPr>
          <a:xfrm>
            <a:off x="4886048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CaixaDeTexto 14"/>
          <p:cNvSpPr txBox="1"/>
          <p:nvPr/>
        </p:nvSpPr>
        <p:spPr>
          <a:xfrm>
            <a:off x="5999722" y="1248508"/>
            <a:ext cx="2628899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LEGENDA</a:t>
            </a:r>
          </a:p>
          <a:p>
            <a:endParaRPr lang="pt-BR" b="1" dirty="0" smtClean="0"/>
          </a:p>
          <a:p>
            <a:r>
              <a:rPr lang="pt-BR" sz="1600" b="1" dirty="0" smtClean="0"/>
              <a:t>                 LIMITES DA ZPA 9</a:t>
            </a:r>
          </a:p>
          <a:p>
            <a:r>
              <a:rPr lang="pt-BR" sz="1600" b="1" dirty="0" smtClean="0"/>
              <a:t>                 </a:t>
            </a:r>
          </a:p>
          <a:p>
            <a:r>
              <a:rPr lang="pt-BR" sz="1600" b="1" dirty="0" smtClean="0"/>
              <a:t>                 ZPA 9</a:t>
            </a:r>
          </a:p>
          <a:p>
            <a:endParaRPr lang="pt-BR" b="1" dirty="0"/>
          </a:p>
        </p:txBody>
      </p:sp>
      <p:sp>
        <p:nvSpPr>
          <p:cNvPr id="16" name="Retângulo 15"/>
          <p:cNvSpPr/>
          <p:nvPr/>
        </p:nvSpPr>
        <p:spPr>
          <a:xfrm>
            <a:off x="6233746" y="1793632"/>
            <a:ext cx="624254" cy="254976"/>
          </a:xfrm>
          <a:prstGeom prst="rect">
            <a:avLst/>
          </a:prstGeom>
          <a:solidFill>
            <a:schemeClr val="bg1"/>
          </a:solidFill>
          <a:ln w="38100">
            <a:solidFill>
              <a:srgbClr val="B826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183085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6210300" y="2332894"/>
            <a:ext cx="624254" cy="2549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01025061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F400986-4F64-45EF-BA2B-29A7BB9F1B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graphicEl>
                                              <a:dgm id="{DF400986-4F64-45EF-BA2B-29A7BB9F1B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6D814A9-1AD4-4AFB-86DE-63EFF0DD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>
                                            <p:graphicEl>
                                              <a:dgm id="{96D814A9-1AD4-4AFB-86DE-63EFF0DD01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60EA655-CCFC-4642-8492-4D2972584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>
                                            <p:graphicEl>
                                              <a:dgm id="{460EA655-CCFC-4642-8492-4D2972584E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3FF0D86-2A39-44B4-9CBC-2BD7C2A4D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>
                                            <p:graphicEl>
                                              <a:dgm id="{53FF0D86-2A39-44B4-9CBC-2BD7C2A4D0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83C46A7-E862-48F6-A045-D21291BA4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>
                                            <p:graphicEl>
                                              <a:dgm id="{683C46A7-E862-48F6-A045-D21291BA4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2962811-19A8-457F-B556-AF753607A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>
                                            <p:graphicEl>
                                              <a:dgm id="{02962811-19A8-457F-B556-AF753607A5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69F81E8-D319-4AC1-8E7F-C1AF82621E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>
                                            <p:graphicEl>
                                              <a:dgm id="{C69F81E8-D319-4AC1-8E7F-C1AF82621E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ASSENTAMENTOS PRECÁRIOS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25" name="CustomShape 3"/>
          <p:cNvSpPr/>
          <p:nvPr/>
        </p:nvSpPr>
        <p:spPr>
          <a:xfrm>
            <a:off x="-29027" y="6494334"/>
            <a:ext cx="9564914" cy="21735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pPr algn="ctr"/>
            <a:r>
              <a:rPr lang="pt-BR" sz="1200" dirty="0">
                <a:latin typeface="Arial"/>
              </a:rPr>
              <a:t>Fonte: Elaboração da SEMURB, 2014, com base no Plano Diretor (2007) e Plano Municipal de Redução de Riscos (2008).</a:t>
            </a:r>
            <a:endParaRPr sz="1200" dirty="0">
              <a:latin typeface="Arial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130834" y="2628572"/>
            <a:ext cx="3249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schemeClr val="bg1"/>
                </a:solidFill>
              </a:rPr>
              <a:t>RETIRAR ESSA LEGENDA DO CARIMBO: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schemeClr val="bg1"/>
                </a:solidFill>
              </a:rPr>
              <a:t>TIRAR A IMAGEM AÉREA</a:t>
            </a: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schemeClr val="bg1"/>
                </a:solidFill>
              </a:rPr>
              <a:t>TIRAR NOMES DAS VIAS LOCAIS DEIXANDO SÓ AS LIMÍTROFES</a:t>
            </a:r>
            <a:endParaRPr lang="pt-BR" dirty="0" smtClean="0">
              <a:solidFill>
                <a:srgbClr val="FF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366" y="797863"/>
            <a:ext cx="8010858" cy="5668738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3505992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66919" y="0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ASSENTAMENTOS PRECÁRIOS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CustomShape 2"/>
          <p:cNvSpPr/>
          <p:nvPr/>
        </p:nvSpPr>
        <p:spPr>
          <a:xfrm>
            <a:off x="282539" y="627426"/>
            <a:ext cx="455670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pt-BR" sz="1600" b="1" dirty="0" smtClean="0">
                <a:solidFill>
                  <a:srgbClr val="000000"/>
                </a:solidFill>
                <a:latin typeface="Arial"/>
                <a:ea typeface="SimSun"/>
              </a:rPr>
              <a:t>Novos Assentamentos </a:t>
            </a:r>
            <a:r>
              <a:rPr lang="pt-BR" sz="1600" b="1" dirty="0">
                <a:solidFill>
                  <a:srgbClr val="000000"/>
                </a:solidFill>
                <a:latin typeface="Arial"/>
                <a:ea typeface="SimSun"/>
              </a:rPr>
              <a:t>– </a:t>
            </a:r>
            <a:r>
              <a:rPr lang="pt-BR" sz="1600" b="1" dirty="0" smtClean="0">
                <a:solidFill>
                  <a:srgbClr val="000000"/>
                </a:solidFill>
                <a:latin typeface="Arial"/>
                <a:ea typeface="SimSun"/>
              </a:rPr>
              <a:t>ao longo do Rio Doce</a:t>
            </a:r>
            <a:endParaRPr b="1" dirty="0"/>
          </a:p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Arial"/>
                <a:ea typeface="SimSun"/>
              </a:rPr>
              <a:t>e na Comunidade </a:t>
            </a:r>
            <a:r>
              <a:rPr lang="pt-BR" sz="1600" b="1" dirty="0" err="1">
                <a:solidFill>
                  <a:srgbClr val="000000"/>
                </a:solidFill>
                <a:latin typeface="Arial"/>
                <a:ea typeface="SimSun"/>
              </a:rPr>
              <a:t>Gramorezinho</a:t>
            </a:r>
            <a:endParaRPr sz="1600" b="1" dirty="0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92" t="6450" r="18815" b="5780"/>
          <a:stretch/>
        </p:blipFill>
        <p:spPr bwMode="auto">
          <a:xfrm>
            <a:off x="5418161" y="909225"/>
            <a:ext cx="3480179" cy="594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5" t="19422" r="10513" b="10677"/>
          <a:stretch/>
        </p:blipFill>
        <p:spPr bwMode="auto">
          <a:xfrm>
            <a:off x="135172" y="1113183"/>
            <a:ext cx="5057030" cy="248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\\SPPUA-08\Suporte\ZPA 09\FOTOS VISITA ZPA 9\seleção\DSC046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121" y="3929066"/>
            <a:ext cx="5029200" cy="2571768"/>
          </a:xfrm>
          <a:prstGeom prst="rect">
            <a:avLst/>
          </a:prstGeom>
          <a:noFill/>
        </p:spPr>
      </p:pic>
      <p:sp>
        <p:nvSpPr>
          <p:cNvPr id="18" name="CaixaDeTexto 17"/>
          <p:cNvSpPr txBox="1"/>
          <p:nvPr/>
        </p:nvSpPr>
        <p:spPr>
          <a:xfrm>
            <a:off x="397568" y="3172571"/>
            <a:ext cx="1017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Lagoa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5" t="93935" r="65399" b="104"/>
          <a:stretch/>
        </p:blipFill>
        <p:spPr bwMode="auto">
          <a:xfrm>
            <a:off x="136477" y="3582532"/>
            <a:ext cx="2006221" cy="21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159468" y="6485871"/>
            <a:ext cx="243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 smtClean="0"/>
              <a:t>Fonte: SEMURB, 2014.</a:t>
            </a:r>
            <a:endParaRPr lang="pt-BR" sz="1200" i="1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0701916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INFRAESTRUTURA, SERVIÇO E EQUIPAMENTOS PÚBLICOS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2" name="Picture 2" descr="Z:\brazão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0810" y="32849"/>
            <a:ext cx="555976" cy="540000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CustomShape 2"/>
          <p:cNvSpPr/>
          <p:nvPr/>
        </p:nvSpPr>
        <p:spPr>
          <a:xfrm>
            <a:off x="612725" y="832541"/>
            <a:ext cx="8286808" cy="385762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algn="ctr"/>
            <a:r>
              <a:rPr lang="pt-BR" sz="1600" b="1" dirty="0" smtClean="0">
                <a:solidFill>
                  <a:srgbClr val="000000"/>
                </a:solidFill>
                <a:latin typeface="Arial"/>
                <a:ea typeface="SimSun"/>
              </a:rPr>
              <a:t>DISTRIBUIÇÃO DA REDE DE ÁGUA E ESGOTO POR BACIAS HIDROGRÁFICAS</a:t>
            </a:r>
            <a:endParaRPr lang="pt-BR" sz="1600" b="1" dirty="0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96030" y="4177972"/>
            <a:ext cx="3249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schemeClr val="bg1"/>
                </a:solidFill>
              </a:rPr>
              <a:t>CONFERIR ESSE DADO OFICIAL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353" y="1198888"/>
            <a:ext cx="7997255" cy="5659112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6049925" y="4678327"/>
            <a:ext cx="2005065" cy="10632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122436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INFRAESTRUTURA, SERVIÇO E EQUIPAMENTOS PÚBLICOS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6" name="CustomShape 2"/>
          <p:cNvSpPr/>
          <p:nvPr/>
        </p:nvSpPr>
        <p:spPr>
          <a:xfrm>
            <a:off x="15120" y="471470"/>
            <a:ext cx="599704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buFont typeface="Arial"/>
              <a:buChar char="•"/>
            </a:pPr>
            <a:r>
              <a:rPr lang="pt-BR" dirty="0" smtClean="0">
                <a:solidFill>
                  <a:srgbClr val="000000"/>
                </a:solidFill>
                <a:latin typeface="Arial"/>
                <a:ea typeface="SimSun"/>
              </a:rPr>
              <a:t> DRENAGEM DE ÁGUAS PLUVIAIS</a:t>
            </a:r>
            <a:endParaRPr lang="pt-BR" dirty="0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41"/>
          <a:stretch/>
        </p:blipFill>
        <p:spPr bwMode="auto">
          <a:xfrm>
            <a:off x="39106" y="980728"/>
            <a:ext cx="5764213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55"/>
          <a:stretch/>
        </p:blipFill>
        <p:spPr bwMode="auto">
          <a:xfrm>
            <a:off x="3618719" y="4491348"/>
            <a:ext cx="5764213" cy="189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6588140" y="1214422"/>
            <a:ext cx="2428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CARÊNCIA DE DRENAGEM</a:t>
            </a:r>
          </a:p>
          <a:p>
            <a:endParaRPr lang="pt-BR" b="1" dirty="0" smtClean="0"/>
          </a:p>
          <a:p>
            <a:r>
              <a:rPr lang="pt-BR" b="1" dirty="0" smtClean="0"/>
              <a:t>MAIOR PARTE DA ÁREA NÃO APRESENTA ESGOTO A CEU ABERTO</a:t>
            </a:r>
            <a:endParaRPr lang="pt-BR" b="1" dirty="0"/>
          </a:p>
        </p:txBody>
      </p:sp>
      <p:sp>
        <p:nvSpPr>
          <p:cNvPr id="20" name="Seta para a direita 19"/>
          <p:cNvSpPr/>
          <p:nvPr/>
        </p:nvSpPr>
        <p:spPr>
          <a:xfrm>
            <a:off x="5715008" y="1571612"/>
            <a:ext cx="785818" cy="857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reeform 18"/>
          <p:cNvSpPr/>
          <p:nvPr/>
        </p:nvSpPr>
        <p:spPr>
          <a:xfrm>
            <a:off x="4886048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0042856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INFRAESTRUTURA, SERVIÇO E EQUIPAMENTOS PÚBLICOS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21" name="CustomShape 2"/>
          <p:cNvSpPr/>
          <p:nvPr/>
        </p:nvSpPr>
        <p:spPr>
          <a:xfrm>
            <a:off x="15120" y="687289"/>
            <a:ext cx="599704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buFont typeface="Arial"/>
              <a:buChar char="•"/>
            </a:pPr>
            <a:r>
              <a:rPr lang="pt-BR" dirty="0" smtClean="0">
                <a:solidFill>
                  <a:srgbClr val="000000"/>
                </a:solidFill>
                <a:latin typeface="Arial"/>
                <a:ea typeface="SimSun"/>
              </a:rPr>
              <a:t> DISTRIBUIÇÃO DE DOMICÍLIOS SEGUNDO SISTEMA DE ENERGIA ELÉTRICA</a:t>
            </a:r>
            <a:endParaRPr lang="pt-BR" dirty="0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08" r="6019"/>
          <a:stretch/>
        </p:blipFill>
        <p:spPr bwMode="auto">
          <a:xfrm>
            <a:off x="214282" y="940357"/>
            <a:ext cx="5399405" cy="257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812" b="7460"/>
          <a:stretch/>
        </p:blipFill>
        <p:spPr bwMode="auto">
          <a:xfrm>
            <a:off x="0" y="3869316"/>
            <a:ext cx="5745163" cy="257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CustomShape 2"/>
          <p:cNvSpPr/>
          <p:nvPr/>
        </p:nvSpPr>
        <p:spPr>
          <a:xfrm>
            <a:off x="-28590" y="3478491"/>
            <a:ext cx="599704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buFont typeface="Arial"/>
              <a:buChar char="•"/>
            </a:pPr>
            <a:r>
              <a:rPr lang="pt-BR" dirty="0" smtClean="0">
                <a:solidFill>
                  <a:srgbClr val="000000"/>
                </a:solidFill>
                <a:latin typeface="Arial"/>
                <a:ea typeface="SimSun"/>
              </a:rPr>
              <a:t> EXISTÊNCIA DE PAVIMENTAÇÃO</a:t>
            </a:r>
            <a:endParaRPr lang="pt-BR" dirty="0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486525" y="1621398"/>
            <a:ext cx="24121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 smtClean="0"/>
          </a:p>
          <a:p>
            <a:r>
              <a:rPr lang="pt-BR" b="1" dirty="0" smtClean="0"/>
              <a:t>QUASE A TOTALIDADE DOS IMÓVEIS POSSUEM ENERGIA ELÉTRICA</a:t>
            </a:r>
          </a:p>
        </p:txBody>
      </p:sp>
      <p:sp>
        <p:nvSpPr>
          <p:cNvPr id="26" name="Seta para a direita 25"/>
          <p:cNvSpPr/>
          <p:nvPr/>
        </p:nvSpPr>
        <p:spPr>
          <a:xfrm>
            <a:off x="5715008" y="2011927"/>
            <a:ext cx="642942" cy="7858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para a direita 26"/>
          <p:cNvSpPr/>
          <p:nvPr/>
        </p:nvSpPr>
        <p:spPr>
          <a:xfrm>
            <a:off x="5643570" y="4583695"/>
            <a:ext cx="642942" cy="7858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ustomShape 4"/>
          <p:cNvSpPr/>
          <p:nvPr/>
        </p:nvSpPr>
        <p:spPr>
          <a:xfrm>
            <a:off x="0" y="6512637"/>
            <a:ext cx="5965372" cy="29203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>
                <a:latin typeface="Arial"/>
              </a:rPr>
              <a:t>  </a:t>
            </a:r>
            <a:r>
              <a:rPr lang="pt-BR" sz="1300" dirty="0" smtClean="0">
                <a:latin typeface="Arial"/>
              </a:rPr>
              <a:t>Fonte</a:t>
            </a:r>
            <a:r>
              <a:rPr lang="pt-BR" sz="1300" dirty="0">
                <a:latin typeface="Arial"/>
              </a:rPr>
              <a:t>: </a:t>
            </a:r>
            <a:r>
              <a:rPr lang="pt-BR" sz="1300" dirty="0" smtClean="0">
                <a:latin typeface="Arial"/>
              </a:rPr>
              <a:t>SEMURB. Base de Dados: Setores Censitários IBGE, 2010</a:t>
            </a:r>
            <a:endParaRPr sz="1300" dirty="0">
              <a:latin typeface="Arial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438900" y="4395489"/>
            <a:ext cx="2447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MAIOR PARTE DAS VIAS NÃO POSSUEM PAVIMENTAÇÃO</a:t>
            </a:r>
          </a:p>
          <a:p>
            <a:endParaRPr lang="pt-BR" b="1" dirty="0" smtClean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5021993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502586" y="0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INFRAESTRUTURA – PESQUISA DE CAMPO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76186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28" name="CustomShape 4"/>
          <p:cNvSpPr/>
          <p:nvPr/>
        </p:nvSpPr>
        <p:spPr>
          <a:xfrm>
            <a:off x="-38100" y="6512637"/>
            <a:ext cx="5965372" cy="29203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>
                <a:latin typeface="Arial"/>
              </a:rPr>
              <a:t>  </a:t>
            </a:r>
            <a:r>
              <a:rPr lang="pt-BR" sz="1300" dirty="0" smtClean="0">
                <a:latin typeface="Arial"/>
              </a:rPr>
              <a:t>Fonte</a:t>
            </a:r>
            <a:r>
              <a:rPr lang="pt-BR" sz="1300" dirty="0">
                <a:latin typeface="Arial"/>
              </a:rPr>
              <a:t>: </a:t>
            </a:r>
            <a:r>
              <a:rPr lang="pt-BR" sz="1300" dirty="0" smtClean="0">
                <a:latin typeface="Arial"/>
              </a:rPr>
              <a:t>SEMURB. Base de Dados: Setores Censitários IBGE, 2010</a:t>
            </a:r>
            <a:endParaRPr sz="1300" dirty="0">
              <a:latin typeface="Arial"/>
            </a:endParaRPr>
          </a:p>
        </p:txBody>
      </p:sp>
      <p:sp>
        <p:nvSpPr>
          <p:cNvPr id="30" name="CustomShape 2"/>
          <p:cNvSpPr/>
          <p:nvPr/>
        </p:nvSpPr>
        <p:spPr>
          <a:xfrm>
            <a:off x="0" y="969948"/>
            <a:ext cx="599704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buFont typeface="Arial"/>
              <a:buChar char="•"/>
            </a:pPr>
            <a:r>
              <a:rPr lang="pt-BR" dirty="0">
                <a:solidFill>
                  <a:srgbClr val="000000"/>
                </a:solidFill>
                <a:latin typeface="Arial"/>
                <a:ea typeface="SimSun"/>
              </a:rPr>
              <a:t> RESÍDUOS SÓLIDOS</a:t>
            </a:r>
          </a:p>
        </p:txBody>
      </p:sp>
      <p:graphicFrame>
        <p:nvGraphicFramePr>
          <p:cNvPr id="31" name="Tabe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5980379"/>
              </p:ext>
            </p:extLst>
          </p:nvPr>
        </p:nvGraphicFramePr>
        <p:xfrm>
          <a:off x="1714480" y="1571616"/>
          <a:ext cx="6072230" cy="4400551"/>
        </p:xfrm>
        <a:graphic>
          <a:graphicData uri="http://schemas.openxmlformats.org/drawingml/2006/table">
            <a:tbl>
              <a:tblPr firstRow="1" firstCol="1" bandRow="1"/>
              <a:tblGrid>
                <a:gridCol w="4968573"/>
                <a:gridCol w="1103657"/>
              </a:tblGrid>
              <a:tr h="6305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 dirty="0">
                          <a:effectLst/>
                        </a:rPr>
                        <a:t>Controle de resíduos sólidos</a:t>
                      </a:r>
                      <a:endParaRPr lang="pt-BR" sz="1200" kern="50" dirty="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 dirty="0">
                          <a:effectLst/>
                        </a:rPr>
                        <a:t>Quantidade de Domicílios</a:t>
                      </a:r>
                      <a:endParaRPr lang="pt-BR" sz="1200" kern="50" dirty="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/>
                    </a:solidFill>
                  </a:tcPr>
                </a:tc>
              </a:tr>
              <a:tr h="4159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 dirty="0">
                          <a:effectLst/>
                        </a:rPr>
                        <a:t>Domicílios particulares permanentes com lixo coletado</a:t>
                      </a:r>
                      <a:endParaRPr lang="pt-BR" sz="1200" kern="50" dirty="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 dirty="0">
                          <a:solidFill>
                            <a:srgbClr val="FF0000"/>
                          </a:solidFill>
                          <a:effectLst/>
                        </a:rPr>
                        <a:t>2745 (96,4%)</a:t>
                      </a:r>
                      <a:endParaRPr lang="pt-BR" sz="1200" kern="50" dirty="0">
                        <a:solidFill>
                          <a:srgbClr val="FF0000"/>
                        </a:solidFill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6305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 dirty="0">
                          <a:effectLst/>
                        </a:rPr>
                        <a:t>Domicílios particulares permanentes com lixo queimado na propriedade</a:t>
                      </a:r>
                      <a:endParaRPr lang="pt-BR" sz="1200" kern="50" dirty="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>
                          <a:effectLst/>
                        </a:rPr>
                        <a:t>33 (1,3%)</a:t>
                      </a:r>
                      <a:endParaRPr lang="pt-BR" sz="1200" kern="5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6305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>
                          <a:effectLst/>
                        </a:rPr>
                        <a:t>Domicílios particulares permanentes com lixo enterrado na propriedade</a:t>
                      </a:r>
                      <a:endParaRPr lang="pt-BR" sz="1200" kern="5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>
                          <a:effectLst/>
                        </a:rPr>
                        <a:t>7(0,2%)</a:t>
                      </a:r>
                      <a:endParaRPr lang="pt-BR" sz="1200" kern="5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6305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>
                          <a:effectLst/>
                        </a:rPr>
                        <a:t>Domicílios particulares permanentes com lixo jogado em terreno baldio ou logradouro</a:t>
                      </a:r>
                      <a:endParaRPr lang="pt-BR" sz="1200" kern="5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>
                          <a:effectLst/>
                        </a:rPr>
                        <a:t>62 (2,2%)</a:t>
                      </a:r>
                      <a:endParaRPr lang="pt-BR" sz="1200" kern="5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6305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>
                          <a:effectLst/>
                        </a:rPr>
                        <a:t>Domicílios particulares permanentes com lixo jogado em rio, lago ou mar</a:t>
                      </a:r>
                      <a:endParaRPr lang="pt-BR" sz="1200" kern="5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>
                          <a:effectLst/>
                        </a:rPr>
                        <a:t>0 (0,0%)</a:t>
                      </a:r>
                      <a:endParaRPr lang="pt-BR" sz="1200" kern="5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4159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>
                          <a:effectLst/>
                        </a:rPr>
                        <a:t>Domicílios particulares permanentes com outro destino do lixo</a:t>
                      </a:r>
                      <a:endParaRPr lang="pt-BR" sz="1200" kern="5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>
                          <a:effectLst/>
                        </a:rPr>
                        <a:t>1 (0,0%)</a:t>
                      </a:r>
                      <a:endParaRPr lang="pt-BR" sz="1200" kern="5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4159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 dirty="0">
                          <a:effectLst/>
                        </a:rPr>
                        <a:t>Total</a:t>
                      </a:r>
                      <a:endParaRPr lang="pt-BR" sz="1200" kern="50" dirty="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7F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kern="50" dirty="0">
                          <a:effectLst/>
                        </a:rPr>
                        <a:t>2.848</a:t>
                      </a:r>
                      <a:endParaRPr lang="pt-BR" sz="1200" kern="50" dirty="0">
                        <a:effectLst/>
                        <a:latin typeface="Arial"/>
                        <a:ea typeface="SimSun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0535647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INFRAESTRUTURA, SERVIÇO E EQUIPAMENTOS PÚBLICOS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5" name="CustomShape 2"/>
          <p:cNvSpPr/>
          <p:nvPr/>
        </p:nvSpPr>
        <p:spPr>
          <a:xfrm>
            <a:off x="0" y="501632"/>
            <a:ext cx="599704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buFont typeface="Arial"/>
              <a:buChar char="•"/>
            </a:pPr>
            <a:r>
              <a:rPr lang="pt-BR" dirty="0" smtClean="0">
                <a:solidFill>
                  <a:srgbClr val="000000"/>
                </a:solidFill>
                <a:latin typeface="Arial"/>
                <a:ea typeface="SimSun"/>
              </a:rPr>
              <a:t> DISTRIBUIÇÃO DE SERVIÇOS E EQUIPAMENTOS NA ZPA 9 E ENTORNO</a:t>
            </a:r>
            <a:endParaRPr lang="pt-BR" dirty="0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776" y="927074"/>
            <a:ext cx="8292448" cy="58680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30081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INFRAESTRUTURA, SERVIÇO E EQUIPAMENTOS PÚBLICOS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CustomShape 2"/>
          <p:cNvSpPr/>
          <p:nvPr/>
        </p:nvSpPr>
        <p:spPr>
          <a:xfrm>
            <a:off x="0" y="564679"/>
            <a:ext cx="599704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>
              <a:buFont typeface="Arial"/>
              <a:buChar char="•"/>
            </a:pPr>
            <a:r>
              <a:rPr lang="pt-BR" dirty="0" smtClean="0">
                <a:solidFill>
                  <a:srgbClr val="000000"/>
                </a:solidFill>
                <a:latin typeface="Arial"/>
                <a:ea typeface="SimSun"/>
              </a:rPr>
              <a:t> LINHAS DE TRANSPORTE</a:t>
            </a:r>
            <a:endParaRPr lang="pt-BR" dirty="0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18" name="CustomShape 4"/>
          <p:cNvSpPr/>
          <p:nvPr/>
        </p:nvSpPr>
        <p:spPr>
          <a:xfrm>
            <a:off x="-25400" y="6499937"/>
            <a:ext cx="5965372" cy="29203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>
                <a:latin typeface="Arial"/>
              </a:rPr>
              <a:t>  </a:t>
            </a:r>
            <a:r>
              <a:rPr lang="pt-BR" sz="1300" dirty="0" smtClean="0">
                <a:latin typeface="Arial"/>
              </a:rPr>
              <a:t>Fonte: DGSIG, SEMURB, 2008</a:t>
            </a:r>
            <a:endParaRPr sz="1300" dirty="0">
              <a:latin typeface="Arial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880115"/>
            <a:ext cx="9234000" cy="5506171"/>
            <a:chOff x="0" y="880115"/>
            <a:chExt cx="9234000" cy="5506171"/>
          </a:xfrm>
        </p:grpSpPr>
        <p:pic>
          <p:nvPicPr>
            <p:cNvPr id="17" name="Picture 4"/>
            <p:cNvPicPr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503" t="6658" r="13642" b="5755"/>
            <a:stretch/>
          </p:blipFill>
          <p:spPr bwMode="auto">
            <a:xfrm>
              <a:off x="0" y="880115"/>
              <a:ext cx="9234000" cy="5506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"/>
            <p:cNvPicPr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8694" t="82085" r="42008" b="7652"/>
            <a:stretch/>
          </p:blipFill>
          <p:spPr bwMode="auto">
            <a:xfrm>
              <a:off x="5968844" y="1297787"/>
              <a:ext cx="2793019" cy="1459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8517708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INFRAESTRUTURA – PESQUISA DE CAMPO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98982608"/>
              </p:ext>
            </p:extLst>
          </p:nvPr>
        </p:nvGraphicFramePr>
        <p:xfrm>
          <a:off x="682625" y="1202624"/>
          <a:ext cx="7152837" cy="5414351"/>
        </p:xfrm>
        <a:graphic>
          <a:graphicData uri="http://schemas.openxmlformats.org/presentationml/2006/ole">
            <p:oleObj spid="_x0000_s3135" name="Documento" r:id="rId5" imgW="6163949" imgH="4687464" progId="Word.Document.12">
              <p:embed/>
            </p:oleObj>
          </a:graphicData>
        </a:graphic>
      </p:graphicFrame>
      <p:sp>
        <p:nvSpPr>
          <p:cNvPr id="16" name="CustomShape 4"/>
          <p:cNvSpPr/>
          <p:nvPr/>
        </p:nvSpPr>
        <p:spPr>
          <a:xfrm>
            <a:off x="0" y="6449137"/>
            <a:ext cx="5965372" cy="29203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>
                <a:latin typeface="Arial"/>
              </a:rPr>
              <a:t>  </a:t>
            </a:r>
            <a:r>
              <a:rPr lang="pt-BR" sz="1300" dirty="0" smtClean="0">
                <a:latin typeface="Arial"/>
              </a:rPr>
              <a:t>Fonte: SEMURB, 2014</a:t>
            </a:r>
            <a:endParaRPr sz="1300" dirty="0">
              <a:latin typeface="Arial"/>
            </a:endParaRPr>
          </a:p>
        </p:txBody>
      </p:sp>
      <p:sp>
        <p:nvSpPr>
          <p:cNvPr id="3" name="Seta para a esquerda 2"/>
          <p:cNvSpPr/>
          <p:nvPr/>
        </p:nvSpPr>
        <p:spPr>
          <a:xfrm>
            <a:off x="7806162" y="5279431"/>
            <a:ext cx="657644" cy="20201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para a esquerda 17"/>
          <p:cNvSpPr/>
          <p:nvPr/>
        </p:nvSpPr>
        <p:spPr>
          <a:xfrm>
            <a:off x="7799425" y="2408894"/>
            <a:ext cx="657644" cy="20201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0" y="599093"/>
            <a:ext cx="854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Em julho de 2014</a:t>
            </a:r>
            <a:r>
              <a:rPr lang="pt-BR" dirty="0" smtClean="0"/>
              <a:t>, foram visitados 89   (oitenta e nove) pontos distribuídos em toda extensão da área.</a:t>
            </a:r>
            <a:endParaRPr lang="pt-BR" dirty="0"/>
          </a:p>
        </p:txBody>
      </p:sp>
      <p:sp>
        <p:nvSpPr>
          <p:cNvPr id="20" name="Seta para a esquerda 19"/>
          <p:cNvSpPr/>
          <p:nvPr/>
        </p:nvSpPr>
        <p:spPr>
          <a:xfrm>
            <a:off x="7816668" y="5857513"/>
            <a:ext cx="657644" cy="20201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31516430"/>
      </p:ext>
    </p:extLst>
  </p:cSld>
  <p:clrMapOvr>
    <a:masterClrMapping/>
  </p:clrMapOvr>
  <p:transition spd="med">
    <p:wipe dir="u"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827992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CaixaDeTexto 18"/>
          <p:cNvSpPr txBox="1"/>
          <p:nvPr/>
        </p:nvSpPr>
        <p:spPr>
          <a:xfrm>
            <a:off x="1389433" y="2500311"/>
            <a:ext cx="6365135" cy="195657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Microsoft YaHei"/>
              </a:rPr>
              <a:t>ASPECTOS </a:t>
            </a:r>
          </a:p>
          <a:p>
            <a:pPr algn="ctr">
              <a:lnSpc>
                <a:spcPct val="150000"/>
              </a:lnSpc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Microsoft YaHei"/>
              </a:rPr>
              <a:t>CÊNICO-PAISAGÍSTICOS</a:t>
            </a: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54125" y="6425706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3" name="Retângulo 2"/>
          <p:cNvSpPr/>
          <p:nvPr/>
        </p:nvSpPr>
        <p:spPr>
          <a:xfrm>
            <a:off x="276000" y="38476"/>
            <a:ext cx="2124300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/>
          <a:p>
            <a:pPr defTabSz="1088502"/>
            <a:r>
              <a:rPr lang="pt-BR" sz="2200" b="1" dirty="0">
                <a:solidFill>
                  <a:schemeClr val="bg1"/>
                </a:solidFill>
                <a:latin typeface="Trebuchet MS"/>
                <a:ea typeface="Microsoft YaHei"/>
              </a:rPr>
              <a:t>PARTE </a:t>
            </a: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III</a:t>
            </a:r>
            <a:r>
              <a:rPr lang="pt-BR" sz="2200" b="1" dirty="0">
                <a:solidFill>
                  <a:schemeClr val="bg1"/>
                </a:solidFill>
                <a:latin typeface="Trebuchet MS"/>
                <a:ea typeface="Microsoft YaHei"/>
              </a:rPr>
              <a:t>: </a:t>
            </a:r>
          </a:p>
        </p:txBody>
      </p:sp>
      <p:pic>
        <p:nvPicPr>
          <p:cNvPr id="14" name="Picture 39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48" r="7620" b="50000"/>
          <a:stretch/>
        </p:blipFill>
        <p:spPr bwMode="auto">
          <a:xfrm>
            <a:off x="1055053" y="5310570"/>
            <a:ext cx="7033895" cy="111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77281830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827992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817076" y="-11203"/>
            <a:ext cx="11102972" cy="1265572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CaixaDeTexto 18"/>
          <p:cNvSpPr txBox="1"/>
          <p:nvPr/>
        </p:nvSpPr>
        <p:spPr>
          <a:xfrm>
            <a:off x="141895" y="2311119"/>
            <a:ext cx="9144000" cy="149490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60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ea typeface="Microsoft YaHei"/>
              </a:rPr>
              <a:t>ASPECTOS </a:t>
            </a:r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Trebuchet MS"/>
                <a:ea typeface="Microsoft YaHei"/>
              </a:rPr>
              <a:t>AMBIENTAIS</a:t>
            </a:r>
            <a:endParaRPr lang="pt-BR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54125" y="6425706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76186" y="-263183"/>
            <a:ext cx="3935628" cy="1974751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178" y="3731321"/>
            <a:ext cx="1790700" cy="25527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75999" y="38476"/>
            <a:ext cx="3611389" cy="84857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/>
          <a:p>
            <a:pPr defTabSz="1088502"/>
            <a:endParaRPr lang="pt-BR" sz="2400" b="1" dirty="0" smtClean="0">
              <a:solidFill>
                <a:schemeClr val="bg1"/>
              </a:solidFill>
              <a:latin typeface="Trebuchet MS"/>
              <a:ea typeface="Microsoft YaHei"/>
            </a:endParaRPr>
          </a:p>
          <a:p>
            <a:pPr defTabSz="1088502"/>
            <a:r>
              <a:rPr lang="pt-BR" sz="24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PARTE </a:t>
            </a:r>
            <a:r>
              <a:rPr lang="pt-BR" sz="2400" b="1" dirty="0">
                <a:solidFill>
                  <a:schemeClr val="bg1"/>
                </a:solidFill>
                <a:latin typeface="Trebuchet MS"/>
                <a:ea typeface="Microsoft YaHei"/>
              </a:rPr>
              <a:t>I: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139124" y="237392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5529613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 animBg="1"/>
      <p:bldP spid="4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ANÁLISE CÊNICO-PAISAGISTICO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94" t="26368" r="9946" b="10609"/>
          <a:stretch>
            <a:fillRect/>
          </a:stretch>
        </p:blipFill>
        <p:spPr bwMode="auto">
          <a:xfrm>
            <a:off x="273149" y="1971305"/>
            <a:ext cx="8217708" cy="395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0" y="101219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0000"/>
                </a:solidFill>
                <a:latin typeface="Trebuchet MS"/>
                <a:ea typeface="Microsoft YaHei"/>
              </a:rPr>
              <a:t>SEGUNDO QUESTIONÁRIOS - APLICADOS </a:t>
            </a:r>
            <a:r>
              <a:rPr lang="pt-BR" b="1" i="1" dirty="0" smtClean="0">
                <a:solidFill>
                  <a:srgbClr val="000000"/>
                </a:solidFill>
                <a:latin typeface="Trebuchet MS"/>
                <a:ea typeface="Microsoft YaHei"/>
              </a:rPr>
              <a:t>IN LOCO</a:t>
            </a:r>
          </a:p>
          <a:p>
            <a:endParaRPr lang="pt-BR" b="1" i="1" dirty="0" smtClean="0">
              <a:solidFill>
                <a:srgbClr val="000000"/>
              </a:solidFill>
              <a:latin typeface="Trebuchet MS"/>
              <a:ea typeface="Microsoft YaHei"/>
            </a:endParaRPr>
          </a:p>
          <a:p>
            <a:r>
              <a:rPr lang="pt-BR" b="1" dirty="0" smtClean="0"/>
              <a:t>			Qual elemento que mais caracteriza</a:t>
            </a:r>
          </a:p>
          <a:p>
            <a:r>
              <a:rPr lang="pt-BR" b="1" dirty="0" smtClean="0"/>
              <a:t> 				a área da ZPA 9?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555" t="35120" r="9946" b="23684"/>
          <a:stretch>
            <a:fillRect/>
          </a:stretch>
        </p:blipFill>
        <p:spPr bwMode="auto">
          <a:xfrm>
            <a:off x="5829301" y="2190079"/>
            <a:ext cx="2901461" cy="385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9180491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ANÁLISE CÊNICO-PAISAGISTICO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93" t="30804" r="10012" b="16349"/>
          <a:stretch>
            <a:fillRect/>
          </a:stretch>
        </p:blipFill>
        <p:spPr bwMode="auto">
          <a:xfrm>
            <a:off x="335980" y="2105017"/>
            <a:ext cx="8641454" cy="407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0" y="59860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  <a:latin typeface="Trebuchet MS"/>
                <a:ea typeface="Microsoft YaHei"/>
              </a:rPr>
              <a:t>SEGUNDO QUESTIONÁRIOS - APLICADOS </a:t>
            </a:r>
            <a:r>
              <a:rPr lang="pt-BR" b="1" i="1" dirty="0" smtClean="0">
                <a:solidFill>
                  <a:srgbClr val="000000"/>
                </a:solidFill>
                <a:latin typeface="Trebuchet MS"/>
                <a:ea typeface="Microsoft YaHei"/>
              </a:rPr>
              <a:t>IN LOCO</a:t>
            </a:r>
          </a:p>
          <a:p>
            <a:endParaRPr lang="pt-BR" b="1" i="1" dirty="0" smtClean="0">
              <a:solidFill>
                <a:srgbClr val="000000"/>
              </a:solidFill>
              <a:latin typeface="Trebuchet MS"/>
              <a:ea typeface="Microsoft YaHei"/>
            </a:endParaRPr>
          </a:p>
          <a:p>
            <a:endParaRPr lang="pt-BR" b="1" i="1" dirty="0" smtClean="0">
              <a:solidFill>
                <a:srgbClr val="000000"/>
              </a:solidFill>
              <a:latin typeface="Trebuchet MS"/>
              <a:ea typeface="Microsoft YaHei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015219" y="1613346"/>
            <a:ext cx="5214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Qual elemento era mais importante preservar?</a:t>
            </a:r>
            <a:endParaRPr lang="pt-BR" dirty="0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631" t="37061" r="10119" b="30638"/>
          <a:stretch>
            <a:fillRect/>
          </a:stretch>
        </p:blipFill>
        <p:spPr bwMode="auto">
          <a:xfrm>
            <a:off x="6180993" y="2215662"/>
            <a:ext cx="2743200" cy="368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0984023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ANÁLISE CÊNICO-PAISAGISTICO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upo 41"/>
          <p:cNvGrpSpPr/>
          <p:nvPr/>
        </p:nvGrpSpPr>
        <p:grpSpPr>
          <a:xfrm>
            <a:off x="7176186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24" t="23005" r="8223" b="19869"/>
          <a:stretch>
            <a:fillRect/>
          </a:stretch>
        </p:blipFill>
        <p:spPr bwMode="auto">
          <a:xfrm>
            <a:off x="962897" y="1964739"/>
            <a:ext cx="8181103" cy="392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0" y="85393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0000"/>
                </a:solidFill>
                <a:latin typeface="Trebuchet MS"/>
                <a:ea typeface="Microsoft YaHei"/>
              </a:rPr>
              <a:t>SEGUNDO QUESTIONÁRIOS - APLICADOS </a:t>
            </a:r>
            <a:r>
              <a:rPr lang="pt-BR" b="1" i="1" dirty="0" smtClean="0">
                <a:solidFill>
                  <a:srgbClr val="000000"/>
                </a:solidFill>
                <a:latin typeface="Trebuchet MS"/>
                <a:ea typeface="Microsoft YaHei"/>
              </a:rPr>
              <a:t>IN LOCO</a:t>
            </a:r>
          </a:p>
          <a:p>
            <a:endParaRPr lang="pt-BR" b="1" i="1" dirty="0" smtClean="0">
              <a:solidFill>
                <a:srgbClr val="000000"/>
              </a:solidFill>
              <a:latin typeface="Trebuchet MS"/>
              <a:ea typeface="Microsoft YaHei"/>
            </a:endParaRPr>
          </a:p>
          <a:p>
            <a:endParaRPr lang="pt-BR" b="1" i="1" dirty="0" smtClean="0">
              <a:solidFill>
                <a:srgbClr val="000000"/>
              </a:solidFill>
              <a:latin typeface="Trebuchet MS"/>
              <a:ea typeface="Microsoft YaHei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078296" y="1599762"/>
            <a:ext cx="501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87%, vê a proteção de paisagem de forma positiva.</a:t>
            </a:r>
          </a:p>
          <a:p>
            <a:endParaRPr lang="pt-B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547" t="36312" r="8223" b="39611"/>
          <a:stretch>
            <a:fillRect/>
          </a:stretch>
        </p:blipFill>
        <p:spPr bwMode="auto">
          <a:xfrm>
            <a:off x="6031524" y="2470638"/>
            <a:ext cx="2883878" cy="267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9097752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ANÁLISE CÊNICO-PAISAGISTICO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15" name="CustomShape 1"/>
          <p:cNvSpPr/>
          <p:nvPr/>
        </p:nvSpPr>
        <p:spPr>
          <a:xfrm>
            <a:off x="0" y="553568"/>
            <a:ext cx="7968960" cy="81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PAISAGENS RELEVANTES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Rogerio\Desktop\APRESENTAÇÃO ARTHUR ZPA9\INICIO DA APRESENTAÇÃO\mapas zpa 09 artur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85"/>
          <a:stretch/>
        </p:blipFill>
        <p:spPr bwMode="auto">
          <a:xfrm>
            <a:off x="0" y="1000664"/>
            <a:ext cx="9144000" cy="579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Rogerio\Desktop\APRESENTAÇÃO ARTHUR ZPA9\INICIO DA APRESENTAÇÃO\IMG_20151130_094021.4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8149" y="848032"/>
            <a:ext cx="3145851" cy="1769541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/>
          <p:cNvCxnSpPr/>
          <p:nvPr/>
        </p:nvCxnSpPr>
        <p:spPr>
          <a:xfrm>
            <a:off x="952500" y="1813560"/>
            <a:ext cx="5120640" cy="238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9255716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6" name="CustomShape 4"/>
          <p:cNvSpPr/>
          <p:nvPr/>
        </p:nvSpPr>
        <p:spPr>
          <a:xfrm>
            <a:off x="0" y="6449137"/>
            <a:ext cx="5965372" cy="29203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400" dirty="0">
                <a:latin typeface="Arial"/>
              </a:rPr>
              <a:t>  </a:t>
            </a:r>
            <a:r>
              <a:rPr lang="pt-BR" sz="1400" dirty="0" smtClean="0">
                <a:latin typeface="Arial"/>
              </a:rPr>
              <a:t>Fonte: SEMURB, 2014</a:t>
            </a:r>
            <a:endParaRPr sz="1400" dirty="0">
              <a:latin typeface="Arial"/>
            </a:endParaRPr>
          </a:p>
        </p:txBody>
      </p:sp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ANÁLISE CÊNICO-PAISAGISTICO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15" name="CustomShape 1"/>
          <p:cNvSpPr/>
          <p:nvPr/>
        </p:nvSpPr>
        <p:spPr>
          <a:xfrm>
            <a:off x="0" y="553568"/>
            <a:ext cx="7968960" cy="81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PAISAGENS RELEVANTES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2"/>
          <p:cNvGrpSpPr/>
          <p:nvPr/>
        </p:nvGrpSpPr>
        <p:grpSpPr>
          <a:xfrm>
            <a:off x="0" y="990000"/>
            <a:ext cx="9234000" cy="5868000"/>
            <a:chOff x="0" y="990000"/>
            <a:chExt cx="9234000" cy="5868000"/>
          </a:xfrm>
        </p:grpSpPr>
        <p:pic>
          <p:nvPicPr>
            <p:cNvPr id="19" name="Picture 2" descr="C:\Users\Rogerio\Desktop\APRESENTAÇÃO ARTHUR ZPA9\INICIO DA APRESENTAÇÃO\mapa luminoso.jp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0000"/>
              <a:ext cx="9234000" cy="58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ixaDeTexto 16"/>
            <p:cNvSpPr txBox="1"/>
            <p:nvPr/>
          </p:nvSpPr>
          <p:spPr>
            <a:xfrm>
              <a:off x="6194066" y="1309048"/>
              <a:ext cx="23212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 smtClean="0">
                  <a:latin typeface="Arial" pitchFamily="34" charset="0"/>
                  <a:cs typeface="Arial" pitchFamily="34" charset="0"/>
                </a:rPr>
                <a:t>Legenda:</a:t>
              </a:r>
            </a:p>
            <a:p>
              <a:r>
                <a:rPr lang="pt-BR" sz="1400" dirty="0" smtClean="0"/>
                <a:t>            Limite da ZPA9</a:t>
              </a:r>
            </a:p>
            <a:p>
              <a:r>
                <a:rPr lang="pt-BR" sz="1400" dirty="0" smtClean="0"/>
                <a:t>            Pontos relevantes</a:t>
              </a:r>
              <a:endParaRPr lang="pt-BR" sz="1400" dirty="0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6305382" y="1645917"/>
              <a:ext cx="365760" cy="11927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/>
            <p:cNvSpPr/>
            <p:nvPr/>
          </p:nvSpPr>
          <p:spPr>
            <a:xfrm>
              <a:off x="6424653" y="1836754"/>
              <a:ext cx="119270" cy="110751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5445457" y="6250675"/>
              <a:ext cx="846161" cy="368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1017705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6" name="CustomShape 4"/>
          <p:cNvSpPr/>
          <p:nvPr/>
        </p:nvSpPr>
        <p:spPr>
          <a:xfrm>
            <a:off x="0" y="6449137"/>
            <a:ext cx="5965372" cy="29203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400" dirty="0">
                <a:latin typeface="Arial"/>
              </a:rPr>
              <a:t>  </a:t>
            </a:r>
            <a:r>
              <a:rPr lang="pt-BR" sz="1400" dirty="0" smtClean="0">
                <a:latin typeface="Arial"/>
              </a:rPr>
              <a:t>Fonte: SEMURB, 2014</a:t>
            </a:r>
            <a:endParaRPr sz="1400" dirty="0">
              <a:latin typeface="Arial"/>
            </a:endParaRPr>
          </a:p>
        </p:txBody>
      </p:sp>
      <p:sp>
        <p:nvSpPr>
          <p:cNvPr id="14" name="CustomShape 2"/>
          <p:cNvSpPr/>
          <p:nvPr/>
        </p:nvSpPr>
        <p:spPr>
          <a:xfrm>
            <a:off x="14514" y="524536"/>
            <a:ext cx="599704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r>
              <a:rPr lang="pt-BR" dirty="0" smtClean="0">
                <a:solidFill>
                  <a:srgbClr val="000000"/>
                </a:solidFill>
                <a:latin typeface="Arial"/>
                <a:ea typeface="SimSun"/>
              </a:rPr>
              <a:t>MAPA LUMINOSO DA ZPA 09</a:t>
            </a:r>
            <a:endParaRPr lang="pt-BR" dirty="0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17" name="Picture 1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94" t="7447" r="13046" b="2534"/>
          <a:stretch/>
        </p:blipFill>
        <p:spPr bwMode="auto">
          <a:xfrm>
            <a:off x="32832" y="990000"/>
            <a:ext cx="9234000" cy="58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ANÁLISE CÊNICO-PAISAGISTICO</a:t>
            </a:r>
            <a:endParaRPr lang="pt-BR" sz="2200" dirty="0">
              <a:solidFill>
                <a:schemeClr val="bg1"/>
              </a:solidFill>
            </a:endParaRPr>
          </a:p>
        </p:txBody>
      </p:sp>
      <p:pic>
        <p:nvPicPr>
          <p:cNvPr id="15" name="Picture 1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71" t="84765" r="41456" b="3315"/>
          <a:stretch/>
        </p:blipFill>
        <p:spPr bwMode="auto">
          <a:xfrm>
            <a:off x="162747" y="3977808"/>
            <a:ext cx="3180954" cy="187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91057545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ANÁLISE CÊNICO-PAISAGISTICO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15" name="CustomShape 1"/>
          <p:cNvSpPr/>
          <p:nvPr/>
        </p:nvSpPr>
        <p:spPr>
          <a:xfrm>
            <a:off x="1573823" y="588738"/>
            <a:ext cx="7968960" cy="81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PAISAGENS RELEVANTES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C:\Users\Rogerio\Desktop\APRESENTAÇÃO ARTHUR ZPA9\SETOR 02 MAPA E FOTOS\iluminação artur zpa 09 - 10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06"/>
          <a:stretch/>
        </p:blipFill>
        <p:spPr bwMode="auto">
          <a:xfrm>
            <a:off x="0" y="921634"/>
            <a:ext cx="9234000" cy="58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C:\Users\Rogerio\Desktop\APRESENTAÇÃO ARTHUR ZPA9\SETOR 02 MAPA E FOTOS\IMG_39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4938" y="874010"/>
            <a:ext cx="3144031" cy="2358023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150703" y="4115452"/>
            <a:ext cx="3249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pt-BR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pt-BR" dirty="0" smtClean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1549774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0" y="129893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upo 41"/>
          <p:cNvGrpSpPr/>
          <p:nvPr/>
        </p:nvGrpSpPr>
        <p:grpSpPr>
          <a:xfrm>
            <a:off x="7176186" y="-184052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ANÁLISE CÊNICO-PAISAGISTICO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15" name="CustomShape 1"/>
          <p:cNvSpPr/>
          <p:nvPr/>
        </p:nvSpPr>
        <p:spPr>
          <a:xfrm>
            <a:off x="2242868" y="605327"/>
            <a:ext cx="7968960" cy="81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PAISAGENS RELEVANTES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Rogerio\Desktop\APRESENTAÇÃO ARTHUR ZPA9\SETOR 03 MAPA E FOTOS\iluminação artur zpa 09 - 1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8" b="2274"/>
          <a:stretch/>
        </p:blipFill>
        <p:spPr bwMode="auto">
          <a:xfrm>
            <a:off x="0" y="990000"/>
            <a:ext cx="9234000" cy="58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Rogerio\Desktop\APRESENTAÇÃO ARTHUR ZPA9\SETOR 03 MAPA E FOTOS\DSC033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5108" y="792754"/>
            <a:ext cx="2795316" cy="2096487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150703" y="4115452"/>
            <a:ext cx="3249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pt-BR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pt-BR" dirty="0" smtClean="0">
              <a:solidFill>
                <a:schemeClr val="bg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37789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4887993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PAISAGENS RELEVANTES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o 41"/>
          <p:cNvGrpSpPr/>
          <p:nvPr/>
        </p:nvGrpSpPr>
        <p:grpSpPr>
          <a:xfrm>
            <a:off x="7176186" y="-175591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5" name="Picture 3" descr="\\SPPUA-08\Suporte\ZPA 09\FOTOS VISITA ZPA 9\seleção\IMG_0382.JPG"/>
          <p:cNvPicPr>
            <a:picLocks noChangeAspect="1" noChangeArrowheads="1"/>
          </p:cNvPicPr>
          <p:nvPr/>
        </p:nvPicPr>
        <p:blipFill>
          <a:blip r:embed="rId4" cstate="print"/>
          <a:srcRect t="13541" b="44792"/>
          <a:stretch>
            <a:fillRect/>
          </a:stretch>
        </p:blipFill>
        <p:spPr bwMode="auto">
          <a:xfrm>
            <a:off x="-1" y="2701042"/>
            <a:ext cx="9282023" cy="2857520"/>
          </a:xfrm>
          <a:prstGeom prst="rect">
            <a:avLst/>
          </a:prstGeom>
          <a:noFill/>
        </p:spPr>
      </p:pic>
      <p:sp>
        <p:nvSpPr>
          <p:cNvPr id="20" name="CustomShape 2"/>
          <p:cNvSpPr/>
          <p:nvPr/>
        </p:nvSpPr>
        <p:spPr>
          <a:xfrm>
            <a:off x="276045" y="5688730"/>
            <a:ext cx="2162160" cy="30348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dirty="0">
                <a:latin typeface="Arial"/>
              </a:rPr>
              <a:t>Fonte: </a:t>
            </a:r>
            <a:r>
              <a:rPr lang="pt-BR" sz="1400" dirty="0" smtClean="0">
                <a:latin typeface="Arial"/>
              </a:rPr>
              <a:t>SEMURB, 2014.</a:t>
            </a:r>
            <a:endParaRPr dirty="0"/>
          </a:p>
        </p:txBody>
      </p:sp>
      <p:sp>
        <p:nvSpPr>
          <p:cNvPr id="16" name="CustomShape 3"/>
          <p:cNvSpPr/>
          <p:nvPr/>
        </p:nvSpPr>
        <p:spPr>
          <a:xfrm>
            <a:off x="1772356" y="1716036"/>
            <a:ext cx="5380449" cy="77788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400" b="1" dirty="0" smtClean="0">
                <a:latin typeface="Arial"/>
              </a:rPr>
              <a:t>CORDÃO DE DUNAS AO LONGO DA ZPA-9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1260237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560717"/>
            <a:ext cx="9144000" cy="6437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4"/>
          <p:cNvGrpSpPr/>
          <p:nvPr/>
        </p:nvGrpSpPr>
        <p:grpSpPr>
          <a:xfrm>
            <a:off x="-1501425" y="0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PAISAGENS RELEVANTES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upo 41"/>
          <p:cNvGrpSpPr/>
          <p:nvPr/>
        </p:nvGrpSpPr>
        <p:grpSpPr>
          <a:xfrm>
            <a:off x="7176186" y="-166965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4" name="Picture 2" descr="\\SPPUA-08\Suporte\ZPA 09\FOTOS VISITA ZPA 9\seleção\20140912_092832.jpg"/>
          <p:cNvPicPr>
            <a:picLocks noChangeAspect="1" noChangeArrowheads="1"/>
          </p:cNvPicPr>
          <p:nvPr/>
        </p:nvPicPr>
        <p:blipFill>
          <a:blip r:embed="rId4" cstate="print"/>
          <a:srcRect t="23611" r="35156" b="38888"/>
          <a:stretch>
            <a:fillRect/>
          </a:stretch>
        </p:blipFill>
        <p:spPr bwMode="auto">
          <a:xfrm>
            <a:off x="-28898" y="2045548"/>
            <a:ext cx="9172898" cy="4027448"/>
          </a:xfrm>
          <a:prstGeom prst="rect">
            <a:avLst/>
          </a:prstGeom>
          <a:noFill/>
        </p:spPr>
      </p:pic>
      <p:sp>
        <p:nvSpPr>
          <p:cNvPr id="20" name="CustomShape 2"/>
          <p:cNvSpPr/>
          <p:nvPr/>
        </p:nvSpPr>
        <p:spPr>
          <a:xfrm>
            <a:off x="129396" y="6145930"/>
            <a:ext cx="2162160" cy="30348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dirty="0">
                <a:latin typeface="Arial"/>
              </a:rPr>
              <a:t>Fonte: </a:t>
            </a:r>
            <a:r>
              <a:rPr lang="pt-BR" sz="1400" dirty="0" smtClean="0">
                <a:latin typeface="Arial"/>
              </a:rPr>
              <a:t>SEMURB, 2014.</a:t>
            </a:r>
            <a:endParaRPr dirty="0"/>
          </a:p>
        </p:txBody>
      </p:sp>
      <p:sp>
        <p:nvSpPr>
          <p:cNvPr id="2" name="CaixaDeTexto 1"/>
          <p:cNvSpPr txBox="1"/>
          <p:nvPr/>
        </p:nvSpPr>
        <p:spPr>
          <a:xfrm>
            <a:off x="2316114" y="1211283"/>
            <a:ext cx="4392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AMPLITUDE DOS CENÁRIOS</a:t>
            </a:r>
            <a:endParaRPr lang="pt-BR" sz="28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37789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1260237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827992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METODOLOGIA  APLICADA 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54125" y="6425706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057293" y="-280767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4098" name="Picture 2" descr="https://upload.wikimedia.org/wikipedia/commons/b/b5/Dunas-na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54864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DGSIG-CHEFIA\Downloads\download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9409" y="5589115"/>
            <a:ext cx="466726" cy="8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Diagrama 15"/>
          <p:cNvGraphicFramePr/>
          <p:nvPr/>
        </p:nvGraphicFramePr>
        <p:xfrm>
          <a:off x="504497" y="928669"/>
          <a:ext cx="7550494" cy="5298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183085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9989340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0" y="560717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-1441040" y="-38455"/>
            <a:ext cx="11931239" cy="546455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2200" b="1" dirty="0" smtClean="0">
                  <a:solidFill>
                    <a:schemeClr val="bg1"/>
                  </a:solidFill>
                  <a:latin typeface="Trebuchet MS"/>
                  <a:ea typeface="Microsoft YaHei"/>
                </a:rPr>
                <a:t>PAISAGENS RELEVANTES</a:t>
              </a:r>
              <a:endParaRPr lang="pt-BR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7" name="Picture 2" descr="\\SPPUA-08\Suporte\ZPA 09\FOTOS VISITA ZPA 9\2013 FOTOS VISITA (17.07.2013)\DSC04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813" y="1257102"/>
            <a:ext cx="8624647" cy="5656075"/>
          </a:xfrm>
          <a:prstGeom prst="rect">
            <a:avLst/>
          </a:prstGeom>
          <a:noFill/>
        </p:spPr>
      </p:pic>
      <p:sp>
        <p:nvSpPr>
          <p:cNvPr id="24" name="CustomShape 2"/>
          <p:cNvSpPr/>
          <p:nvPr/>
        </p:nvSpPr>
        <p:spPr>
          <a:xfrm>
            <a:off x="207034" y="6858000"/>
            <a:ext cx="2162160" cy="30348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dirty="0">
                <a:latin typeface="Arial"/>
              </a:rPr>
              <a:t>Fonte: </a:t>
            </a:r>
            <a:r>
              <a:rPr lang="pt-BR" sz="1400" dirty="0" smtClean="0">
                <a:latin typeface="Arial"/>
              </a:rPr>
              <a:t>SEMURB, 2014.</a:t>
            </a:r>
            <a:endParaRPr dirty="0"/>
          </a:p>
        </p:txBody>
      </p:sp>
      <p:sp>
        <p:nvSpPr>
          <p:cNvPr id="19" name="CustomShape 2"/>
          <p:cNvSpPr/>
          <p:nvPr/>
        </p:nvSpPr>
        <p:spPr>
          <a:xfrm>
            <a:off x="0" y="630843"/>
            <a:ext cx="7422078" cy="30348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68829" y="587555"/>
            <a:ext cx="2092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LAGOA AZUL</a:t>
            </a:r>
            <a:endParaRPr lang="pt-BR" sz="28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2354968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CONSIDERAÇÕES FINAIS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-198772" y="1039912"/>
            <a:ext cx="898274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Subzona de Preservação (SP): Área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proteção integral,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incluiu além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APP´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 mapeadas, aquelas áreas circundadas por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e possuidoras das mesmas fragilidades ambientais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, com pouca ou nenhuma ocupação urbana.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Subzonas de Conservação (SC):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Criação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 uma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zona de amortecimento entre as áreas de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APP´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 e as áreas mais adensadas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entorno.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Busca-se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garantir baixo adensamento controlando e reduzindo o uso e ocupação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através de índices mais restritivos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4238067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CONSIDERAÇÕES FINAIS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-239712" y="1397675"/>
            <a:ext cx="898274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Subzona de Uso Restrito (SUR):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Estabelecimento de índices urbanísticos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mais flexíveis, possibilidade de regularização fundiária e 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urbanistica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Definição de programas e projetos de intervenções prioritários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voltados para a reestruturação sócio-ambiental da área.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 lvl="1" algn="just"/>
            <a:endParaRPr lang="pt-BR" sz="2400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5309866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CONSIDERAÇÕES FINAIS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-117504" y="1262608"/>
            <a:ext cx="84066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Prazo para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regulamentação das áreas demarcadas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Área de Interesse Social (AEIS)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que estão parcialmente inseridas na ZPA 9 (Mapa 04, do Anexo II do Plano Diretor Lei nº 082/2007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Controle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gabarito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reconhecendo os elementos mais marcantes, visando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resguardar a proteção da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paisagem;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Criação do Conselho Gestor da ZPA 9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para o exercício da cidadania e do controle social na gestão da área.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78466677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CONSIDERAÇÕES FINAIS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-203200" y="1351508"/>
            <a:ext cx="84066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Instrumentos: Regularização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Fundiária e Consórcio Imobiliário para as AEIS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; aplicação de uma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Operação Urbana para os lotes adjacentes à Avenida Moema Tinoco da Cunha Lima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Operação Urbana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Lotes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lindeiros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ao eixo viário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Avenida Moema Tinoco da Cunha Lima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 objetivo de uma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reestruturação urbanística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estimulando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melhoria de 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infraestrutura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equipamentos e serviços nesta área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5111084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827992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777009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CaixaDeTexto 18"/>
          <p:cNvSpPr txBox="1"/>
          <p:nvPr/>
        </p:nvSpPr>
        <p:spPr>
          <a:xfrm>
            <a:off x="1389433" y="2500311"/>
            <a:ext cx="6365135" cy="195657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Microsoft YaHei"/>
              </a:rPr>
              <a:t>PROPOSTA DE </a:t>
            </a:r>
          </a:p>
          <a:p>
            <a:pPr algn="ctr">
              <a:lnSpc>
                <a:spcPct val="150000"/>
              </a:lnSpc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Microsoft YaHei"/>
              </a:rPr>
              <a:t>ZONEAMENTO</a:t>
            </a: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reeform 18"/>
          <p:cNvSpPr/>
          <p:nvPr/>
        </p:nvSpPr>
        <p:spPr>
          <a:xfrm>
            <a:off x="664385" y="643890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54125" y="6425706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5"/>
            <a:ext cx="3935628" cy="1362221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3" name="Retângulo 2"/>
          <p:cNvSpPr/>
          <p:nvPr/>
        </p:nvSpPr>
        <p:spPr>
          <a:xfrm>
            <a:off x="276000" y="38476"/>
            <a:ext cx="2124300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/>
          <a:p>
            <a:pPr defTabSz="1088502"/>
            <a:r>
              <a:rPr lang="pt-BR" sz="2200" b="1" dirty="0">
                <a:solidFill>
                  <a:schemeClr val="bg1"/>
                </a:solidFill>
                <a:latin typeface="Trebuchet MS"/>
                <a:ea typeface="Microsoft YaHei"/>
              </a:rPr>
              <a:t>PARTE </a:t>
            </a: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IV: </a:t>
            </a:r>
            <a:endParaRPr lang="pt-BR" sz="2200" b="1" dirty="0">
              <a:solidFill>
                <a:schemeClr val="bg1"/>
              </a:solidFill>
              <a:latin typeface="Trebuchet MS"/>
              <a:ea typeface="Microsoft YaHei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660311" y="3941714"/>
            <a:ext cx="2276475" cy="2276475"/>
            <a:chOff x="6660311" y="3941714"/>
            <a:chExt cx="2276475" cy="2276475"/>
          </a:xfrm>
        </p:grpSpPr>
        <p:pic>
          <p:nvPicPr>
            <p:cNvPr id="4098" name="Picture 2" descr="https://pplexperience.files.wordpress.com/2014/04/2947-101413-gs2947-homem-com-quadro-branco.jpg?w=239&amp;h=23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311" y="3941714"/>
              <a:ext cx="2276475" cy="227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43" t="3559" r="11519" b="17614"/>
            <a:stretch/>
          </p:blipFill>
          <p:spPr bwMode="auto">
            <a:xfrm>
              <a:off x="7178692" y="4673263"/>
              <a:ext cx="1248639" cy="756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  <a:softEdge rad="3175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5295458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 animBg="1"/>
      <p:bldP spid="4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PROPOSTA DE ZONEAMENTO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50703" y="4115452"/>
            <a:ext cx="3249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schemeClr val="bg1"/>
                </a:solidFill>
              </a:rPr>
              <a:t>RETIRAR A LEGENDA DA CARIMBO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schemeClr val="bg1"/>
                </a:solidFill>
              </a:rPr>
              <a:t>- COLOCAR A LEGENDA NA PARTE BRANCA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schemeClr val="bg1"/>
                </a:solidFill>
              </a:rPr>
              <a:t>RETIRAR A IMAGEM AÉREA</a:t>
            </a:r>
          </a:p>
          <a:p>
            <a:pPr marL="285750" indent="-285750">
              <a:buFontTx/>
              <a:buChar char="-"/>
            </a:pPr>
            <a:endParaRPr lang="pt-BR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pt-BR" dirty="0" smtClean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154" y="755377"/>
            <a:ext cx="8597692" cy="60840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44115616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ESTATÍSTICA DOS DADOS DO PARCELAMENTO - LOTES</a:t>
            </a:r>
            <a:endParaRPr lang="pt-BR" sz="2200" dirty="0">
              <a:solidFill>
                <a:schemeClr val="bg1"/>
              </a:solidFill>
            </a:endParaRPr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4058044"/>
              </p:ext>
            </p:extLst>
          </p:nvPr>
        </p:nvGraphicFramePr>
        <p:xfrm>
          <a:off x="285718" y="1000108"/>
          <a:ext cx="8644001" cy="5074608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543764"/>
                <a:gridCol w="942771"/>
                <a:gridCol w="1089596"/>
                <a:gridCol w="1089596"/>
                <a:gridCol w="1089596"/>
                <a:gridCol w="1505538"/>
                <a:gridCol w="293544"/>
                <a:gridCol w="1089596"/>
              </a:tblGrid>
              <a:tr h="355334">
                <a:tc rowSpan="3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800" u="none" strike="noStrike" dirty="0"/>
                        <a:t>SUBZONA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800" b="1" u="none" strike="noStrike" dirty="0" smtClean="0"/>
                        <a:t>Estatísticas </a:t>
                      </a:r>
                      <a:r>
                        <a:rPr lang="pt-BR" sz="1800" b="1" u="none" strike="noStrike" dirty="0"/>
                        <a:t>com Base na </a:t>
                      </a:r>
                      <a:r>
                        <a:rPr lang="pt-BR" sz="1800" b="1" u="none" strike="noStrike" dirty="0" smtClean="0"/>
                        <a:t>área dos</a:t>
                      </a:r>
                      <a:r>
                        <a:rPr lang="pt-BR" sz="1800" b="1" u="none" strike="noStrike" baseline="0" dirty="0" smtClean="0"/>
                        <a:t> lotes </a:t>
                      </a:r>
                      <a:r>
                        <a:rPr lang="pt-BR" sz="1800" b="1" u="none" strike="noStrike" dirty="0" smtClean="0"/>
                        <a:t>(</a:t>
                      </a:r>
                      <a:r>
                        <a:rPr lang="pt-BR" sz="1800" b="1" u="none" strike="noStrike" dirty="0" err="1" smtClean="0"/>
                        <a:t>m²</a:t>
                      </a:r>
                      <a:r>
                        <a:rPr lang="pt-BR" sz="1800" b="1" u="none" strike="noStrike" dirty="0"/>
                        <a:t>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pt-BR" sz="1800" u="none" strike="noStrike"/>
                        <a:t> 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066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800" u="none" strike="noStrike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QTD</a:t>
                      </a:r>
                      <a:endParaRPr lang="pt-BR" sz="1800" u="none" strike="noStrike" kern="1200" dirty="0">
                        <a:solidFill>
                          <a:schemeClr val="dk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451" marR="8451" marT="8451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800" u="none" strike="noStrike" dirty="0" smtClean="0"/>
                        <a:t>Mínimo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800" u="none" strike="noStrike" dirty="0"/>
                        <a:t>Máximo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800" u="none" strike="noStrike" dirty="0" smtClean="0"/>
                        <a:t>Valor</a:t>
                      </a:r>
                      <a:r>
                        <a:rPr lang="pt-BR" sz="1800" u="none" strike="noStrike" baseline="0" dirty="0" smtClean="0"/>
                        <a:t> médio da área dos lotes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800" u="none" strike="noStrike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LOTES</a:t>
                      </a:r>
                      <a:endParaRPr lang="pt-BR" sz="1800" u="none" strike="noStrike" kern="1200" dirty="0">
                        <a:solidFill>
                          <a:schemeClr val="dk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451" marR="8451" marT="8451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ctr"/>
                </a:tc>
              </a:tr>
              <a:tr h="82890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Área</a:t>
                      </a:r>
                      <a:r>
                        <a:rPr lang="pt-BR" sz="1800" b="1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de </a:t>
                      </a:r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Lote</a:t>
                      </a:r>
                      <a:r>
                        <a:rPr lang="pt-BR" sz="1800" b="1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Predominante 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8451" marR="8451" marT="8451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800" b="1" u="none" strike="noStrike" dirty="0" smtClean="0"/>
                        <a:t>Dimensão de Lotes Predominante 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ctr"/>
                </a:tc>
              </a:tr>
              <a:tr h="32139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Gramorezinho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81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2,03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1492,7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37,6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92,2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 smtClean="0"/>
                        <a:t>6,6 </a:t>
                      </a:r>
                      <a:r>
                        <a:rPr lang="pt-BR" sz="1800" u="none" strike="noStrike" dirty="0"/>
                        <a:t>x 13,9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139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AIES El Dorado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251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18,7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3099,2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109,6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48,3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3,8 x 12,7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139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SC1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11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9000,0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52212,0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17556,0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-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-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/>
                </a:tc>
              </a:tr>
              <a:tr h="32139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SC3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43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123,9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1408800,0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135,8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-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-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/>
                </a:tc>
              </a:tr>
              <a:tr h="32139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SC4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58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290,9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5347,1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800,0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800,0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20 x 40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/>
                </a:tc>
              </a:tr>
              <a:tr h="32139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SC5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146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173,1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49820,4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450,0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450,0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15,0 x 30,0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/>
                </a:tc>
              </a:tr>
              <a:tr h="32139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SC6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55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135,3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4560,0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450,0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450,0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30,0 x 15,0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/>
                </a:tc>
              </a:tr>
              <a:tr h="32139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SUR1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1286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23,5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20679,7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117,6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200,0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10 x 20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/>
                </a:tc>
              </a:tr>
              <a:tr h="28468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SUR2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35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24,9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61850,2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99,3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-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-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/>
                </a:tc>
              </a:tr>
              <a:tr h="32139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 smtClean="0"/>
                        <a:t>SUR3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333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/>
                        <a:t>66,0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2715,9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450,0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450,0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60000"/>
                        <a:lumOff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u="none" strike="noStrike" dirty="0"/>
                        <a:t>15,0 x 30,0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451" marR="8451" marT="8451" marB="0" anchor="b"/>
                </a:tc>
              </a:tr>
            </a:tbl>
          </a:graphicData>
        </a:graphic>
      </p:graphicFrame>
      <p:sp>
        <p:nvSpPr>
          <p:cNvPr id="16" name="CustomShape 4"/>
          <p:cNvSpPr/>
          <p:nvPr/>
        </p:nvSpPr>
        <p:spPr>
          <a:xfrm>
            <a:off x="0" y="6512760"/>
            <a:ext cx="6781800" cy="34524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0000" tIns="45000" rIns="90000" bIns="45000"/>
          <a:lstStyle/>
          <a:p>
            <a:r>
              <a:rPr lang="pt-BR" sz="1300" dirty="0" smtClean="0">
                <a:latin typeface="Arial"/>
              </a:rPr>
              <a:t>Fonte</a:t>
            </a:r>
            <a:r>
              <a:rPr lang="pt-BR" sz="1300" dirty="0">
                <a:latin typeface="Arial"/>
              </a:rPr>
              <a:t>: SEMURB, 2015 com base nos dados de cadastro urbano (SEMURB/2015).</a:t>
            </a:r>
            <a:endParaRPr sz="1300" dirty="0">
              <a:latin typeface="Arial"/>
            </a:endParaRPr>
          </a:p>
          <a:p>
            <a:endParaRPr sz="1300" dirty="0">
              <a:latin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88442721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ESTATÍSTICA DOS DADOS DO PARCELAMENTO - LOTES</a:t>
            </a:r>
            <a:endParaRPr lang="pt-BR" sz="2200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46" y="806428"/>
            <a:ext cx="9234000" cy="58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6681683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QUADRO DE PRESCRIÇÕES URBANÍSTICAS</a:t>
            </a:r>
            <a:endParaRPr lang="pt-BR" sz="2200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90"/>
          <a:stretch/>
        </p:blipFill>
        <p:spPr bwMode="auto">
          <a:xfrm>
            <a:off x="41275" y="1447800"/>
            <a:ext cx="90614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8282865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949040" y="-38465"/>
            <a:ext cx="10927940" cy="1067165"/>
            <a:chOff x="-1988567" y="5826358"/>
            <a:chExt cx="10535117" cy="1105103"/>
          </a:xfrm>
        </p:grpSpPr>
        <p:sp>
          <p:nvSpPr>
            <p:cNvPr id="6" name="Paralelogramo 5"/>
            <p:cNvSpPr/>
            <p:nvPr/>
          </p:nvSpPr>
          <p:spPr>
            <a:xfrm>
              <a:off x="-1988567" y="5826358"/>
              <a:ext cx="10535117" cy="1050735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2" y="5837452"/>
              <a:ext cx="7544045" cy="109400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defTabSz="1088502">
                <a:lnSpc>
                  <a:spcPct val="100000"/>
                </a:lnSpc>
                <a:defRPr sz="2200" b="1">
                  <a:solidFill>
                    <a:schemeClr val="bg1"/>
                  </a:solidFill>
                  <a:latin typeface="Trebuchet MS"/>
                  <a:ea typeface="Microsoft YaHei"/>
                </a:defRPr>
              </a:lvl1pPr>
              <a:lvl2pPr marL="544251" defTabSz="1088502">
                <a:defRPr sz="2100"/>
              </a:lvl2pPr>
              <a:lvl3pPr marL="1088502" defTabSz="1088502">
                <a:defRPr sz="2100"/>
              </a:lvl3pPr>
              <a:lvl4pPr marL="1632753" defTabSz="1088502">
                <a:defRPr sz="2100"/>
              </a:lvl4pPr>
              <a:lvl5pPr marL="2177004" defTabSz="1088502">
                <a:defRPr sz="2100"/>
              </a:lvl5pPr>
              <a:lvl6pPr marL="2721254" defTabSz="1088502">
                <a:defRPr sz="2100"/>
              </a:lvl6pPr>
              <a:lvl7pPr marL="3265505" defTabSz="1088502">
                <a:defRPr sz="2100"/>
              </a:lvl7pPr>
              <a:lvl8pPr marL="3809756" defTabSz="1088502">
                <a:defRPr sz="2100"/>
              </a:lvl8pPr>
              <a:lvl9pPr marL="4354007" defTabSz="1088502">
                <a:defRPr sz="2100"/>
              </a:lvl9pPr>
            </a:lstStyle>
            <a:p>
              <a:r>
                <a:rPr lang="pt-BR" sz="2000" dirty="0"/>
                <a:t>METODOLOGIA DE IDENTIFICAÇÃO DE UNIDADES GEOMORFOLÓGICAS, APPS E VEGETAÇÃO E RECURSOS HÍDRICOS SUPERFICIAIS</a:t>
              </a:r>
            </a:p>
            <a:p>
              <a:endParaRPr lang="pt-BR" dirty="0"/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048500" y="-270021"/>
            <a:ext cx="4608729" cy="1519178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5" name="CustomShape 2"/>
          <p:cNvSpPr/>
          <p:nvPr/>
        </p:nvSpPr>
        <p:spPr>
          <a:xfrm>
            <a:off x="429440" y="1492432"/>
            <a:ext cx="7025460" cy="36083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t-BR" sz="2400" dirty="0" smtClean="0">
                <a:solidFill>
                  <a:srgbClr val="000000"/>
                </a:solidFill>
                <a:latin typeface="Arial"/>
              </a:rPr>
              <a:t>Para delimitar as </a:t>
            </a:r>
            <a:r>
              <a:rPr lang="pt-BR" sz="2400" b="1" dirty="0" smtClean="0">
                <a:solidFill>
                  <a:srgbClr val="000000"/>
                </a:solidFill>
                <a:latin typeface="Arial"/>
              </a:rPr>
              <a:t>Áreas </a:t>
            </a:r>
            <a:r>
              <a:rPr lang="pt-BR" sz="2400" b="1" dirty="0">
                <a:solidFill>
                  <a:srgbClr val="000000"/>
                </a:solidFill>
                <a:latin typeface="Arial"/>
              </a:rPr>
              <a:t>de </a:t>
            </a:r>
            <a:r>
              <a:rPr lang="pt-BR" sz="2400" b="1" dirty="0" smtClean="0">
                <a:solidFill>
                  <a:srgbClr val="000000"/>
                </a:solidFill>
                <a:latin typeface="Arial"/>
              </a:rPr>
              <a:t>Preservação Permanente</a:t>
            </a:r>
            <a:r>
              <a:rPr lang="pt-BR" sz="2400" dirty="0" smtClean="0">
                <a:solidFill>
                  <a:srgbClr val="000000"/>
                </a:solidFill>
                <a:latin typeface="Arial"/>
              </a:rPr>
              <a:t> – </a:t>
            </a:r>
            <a:r>
              <a:rPr lang="pt-BR" sz="2400" dirty="0" err="1" smtClean="0">
                <a:solidFill>
                  <a:srgbClr val="000000"/>
                </a:solidFill>
                <a:latin typeface="Arial"/>
              </a:rPr>
              <a:t>APPs</a:t>
            </a:r>
            <a:r>
              <a:rPr lang="pt-BR" sz="2400" dirty="0" smtClean="0">
                <a:solidFill>
                  <a:srgbClr val="000000"/>
                </a:solidFill>
                <a:latin typeface="Arial"/>
              </a:rPr>
              <a:t>: Para confirmar o mapeamento realizado através do </a:t>
            </a:r>
            <a:r>
              <a:rPr lang="pt-BR" sz="2400" b="1" dirty="0" smtClean="0">
                <a:solidFill>
                  <a:srgbClr val="000000"/>
                </a:solidFill>
                <a:latin typeface="Arial"/>
              </a:rPr>
              <a:t>SIG</a:t>
            </a:r>
            <a:r>
              <a:rPr lang="pt-BR" sz="2400" dirty="0" smtClean="0">
                <a:solidFill>
                  <a:srgbClr val="000000"/>
                </a:solidFill>
                <a:latin typeface="Arial"/>
              </a:rPr>
              <a:t> foram feitas visitas e uso de </a:t>
            </a:r>
            <a:r>
              <a:rPr lang="pt-BR" sz="2400" b="1" dirty="0" smtClean="0">
                <a:solidFill>
                  <a:srgbClr val="000000"/>
                </a:solidFill>
                <a:latin typeface="Arial"/>
              </a:rPr>
              <a:t>GPS </a:t>
            </a:r>
            <a:r>
              <a:rPr lang="pt-BR" sz="2400" dirty="0" smtClean="0">
                <a:solidFill>
                  <a:srgbClr val="000000"/>
                </a:solidFill>
                <a:latin typeface="Arial"/>
              </a:rPr>
              <a:t>no leito regular do rio, dunas, lagoas e brejos.</a:t>
            </a:r>
            <a:endParaRPr dirty="0"/>
          </a:p>
        </p:txBody>
      </p:sp>
      <p:grpSp>
        <p:nvGrpSpPr>
          <p:cNvPr id="10" name="Grupo 9"/>
          <p:cNvGrpSpPr/>
          <p:nvPr/>
        </p:nvGrpSpPr>
        <p:grpSpPr>
          <a:xfrm>
            <a:off x="6260123" y="4088423"/>
            <a:ext cx="2618395" cy="2090046"/>
            <a:chOff x="7065140" y="4943520"/>
            <a:chExt cx="1830963" cy="1261326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65140" y="5000208"/>
              <a:ext cx="1830963" cy="1204638"/>
            </a:xfrm>
            <a:prstGeom prst="rect">
              <a:avLst/>
            </a:prstGeom>
            <a:effectLst>
              <a:glow>
                <a:schemeClr val="accent1"/>
              </a:glow>
              <a:outerShdw blurRad="50800" dist="50800" dir="3600000" algn="ctr" rotWithShape="0">
                <a:srgbClr val="000000">
                  <a:alpha val="43137"/>
                </a:srgbClr>
              </a:outerShdw>
              <a:reflection endPos="0" dist="50800" dir="5400000" sy="-100000" algn="bl" rotWithShape="0"/>
            </a:effectLst>
            <a:scene3d>
              <a:camera prst="orthographicFront">
                <a:rot lat="19509151" lon="209543" rev="21234183"/>
              </a:camera>
              <a:lightRig rig="threePt" dir="t"/>
            </a:scene3d>
            <a:sp3d>
              <a:bevelT/>
            </a:sp3d>
          </p:spPr>
        </p:pic>
        <p:graphicFrame>
          <p:nvGraphicFramePr>
            <p:cNvPr id="20" name="Objeto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516426203"/>
                </p:ext>
              </p:extLst>
            </p:nvPr>
          </p:nvGraphicFramePr>
          <p:xfrm>
            <a:off x="7303512" y="5295900"/>
            <a:ext cx="179534" cy="252811"/>
          </p:xfrm>
          <a:graphic>
            <a:graphicData uri="http://schemas.openxmlformats.org/presentationml/2006/ole">
              <p:oleObj spid="_x0000_s1475" name="CorelDRAW" r:id="rId6" imgW="1936800" imgH="2719800" progId="CorelDraw.Graphic.17">
                <p:embed/>
              </p:oleObj>
            </a:graphicData>
          </a:graphic>
        </p:graphicFrame>
        <p:graphicFrame>
          <p:nvGraphicFramePr>
            <p:cNvPr id="21" name="Objeto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822037476"/>
                </p:ext>
              </p:extLst>
            </p:nvPr>
          </p:nvGraphicFramePr>
          <p:xfrm>
            <a:off x="8062728" y="5209727"/>
            <a:ext cx="179534" cy="252811"/>
          </p:xfrm>
          <a:graphic>
            <a:graphicData uri="http://schemas.openxmlformats.org/presentationml/2006/ole">
              <p:oleObj spid="_x0000_s1476" name="CorelDRAW" r:id="rId7" imgW="1936800" imgH="2719800" progId="CorelDraw.Graphic.17">
                <p:embed/>
              </p:oleObj>
            </a:graphicData>
          </a:graphic>
        </p:graphicFrame>
        <p:graphicFrame>
          <p:nvGraphicFramePr>
            <p:cNvPr id="22" name="Objeto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506025934"/>
                </p:ext>
              </p:extLst>
            </p:nvPr>
          </p:nvGraphicFramePr>
          <p:xfrm>
            <a:off x="7593353" y="5241788"/>
            <a:ext cx="179534" cy="252811"/>
          </p:xfrm>
          <a:graphic>
            <a:graphicData uri="http://schemas.openxmlformats.org/presentationml/2006/ole">
              <p:oleObj spid="_x0000_s1477" name="CorelDRAW" r:id="rId8" imgW="1936800" imgH="2719800" progId="CorelDraw.Graphic.17">
                <p:embed/>
              </p:oleObj>
            </a:graphicData>
          </a:graphic>
        </p:graphicFrame>
        <p:graphicFrame>
          <p:nvGraphicFramePr>
            <p:cNvPr id="23" name="Objeto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882344923"/>
                </p:ext>
              </p:extLst>
            </p:nvPr>
          </p:nvGraphicFramePr>
          <p:xfrm>
            <a:off x="8589541" y="5817798"/>
            <a:ext cx="179534" cy="252811"/>
          </p:xfrm>
          <a:graphic>
            <a:graphicData uri="http://schemas.openxmlformats.org/presentationml/2006/ole">
              <p:oleObj spid="_x0000_s1478" name="CorelDRAW" r:id="rId9" imgW="1935480" imgH="2718816" progId="CorelDraw.Graphic.17">
                <p:embed/>
              </p:oleObj>
            </a:graphicData>
          </a:graphic>
        </p:graphicFrame>
        <p:graphicFrame>
          <p:nvGraphicFramePr>
            <p:cNvPr id="25" name="Objeto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4172589743"/>
                </p:ext>
              </p:extLst>
            </p:nvPr>
          </p:nvGraphicFramePr>
          <p:xfrm>
            <a:off x="8215128" y="5362127"/>
            <a:ext cx="179534" cy="252811"/>
          </p:xfrm>
          <a:graphic>
            <a:graphicData uri="http://schemas.openxmlformats.org/presentationml/2006/ole">
              <p:oleObj spid="_x0000_s1479" name="CorelDRAW" r:id="rId10" imgW="1936800" imgH="2719800" progId="CorelDraw.Graphic.17">
                <p:embed/>
              </p:oleObj>
            </a:graphicData>
          </a:graphic>
        </p:graphicFrame>
        <p:graphicFrame>
          <p:nvGraphicFramePr>
            <p:cNvPr id="26" name="Objeto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188722665"/>
                </p:ext>
              </p:extLst>
            </p:nvPr>
          </p:nvGraphicFramePr>
          <p:xfrm>
            <a:off x="8343761" y="5657080"/>
            <a:ext cx="179534" cy="252811"/>
          </p:xfrm>
          <a:graphic>
            <a:graphicData uri="http://schemas.openxmlformats.org/presentationml/2006/ole">
              <p:oleObj spid="_x0000_s1480" name="CorelDRAW" r:id="rId11" imgW="1936800" imgH="2719800" progId="CorelDraw.Graphic.17">
                <p:embed/>
              </p:oleObj>
            </a:graphicData>
          </a:graphic>
        </p:graphicFrame>
        <p:graphicFrame>
          <p:nvGraphicFramePr>
            <p:cNvPr id="27" name="Objeto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512020751"/>
                </p:ext>
              </p:extLst>
            </p:nvPr>
          </p:nvGraphicFramePr>
          <p:xfrm>
            <a:off x="7288794" y="4943520"/>
            <a:ext cx="179534" cy="252811"/>
          </p:xfrm>
          <a:graphic>
            <a:graphicData uri="http://schemas.openxmlformats.org/presentationml/2006/ole">
              <p:oleObj spid="_x0000_s1481" name="CorelDRAW" r:id="rId12" imgW="1936800" imgH="2719800" progId="CorelDraw.Graphic.17">
                <p:embed/>
              </p:oleObj>
            </a:graphicData>
          </a:graphic>
        </p:graphicFrame>
      </p:grpSp>
      <p:sp>
        <p:nvSpPr>
          <p:cNvPr id="29" name="Freeform 18"/>
          <p:cNvSpPr/>
          <p:nvPr/>
        </p:nvSpPr>
        <p:spPr>
          <a:xfrm>
            <a:off x="4886048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" name="Picture 3" descr="C:\Users\DGSIG-CHEFIA\Downloads\download (1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22" y="5314966"/>
            <a:ext cx="466726" cy="8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stomShape 2"/>
          <p:cNvSpPr/>
          <p:nvPr/>
        </p:nvSpPr>
        <p:spPr>
          <a:xfrm>
            <a:off x="997526" y="5231082"/>
            <a:ext cx="6609773" cy="111027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t-BR" sz="20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SIG- Sistema de Informação Geográfica</a:t>
            </a:r>
          </a:p>
          <a:p>
            <a:pPr algn="just">
              <a:lnSpc>
                <a:spcPct val="150000"/>
              </a:lnSpc>
            </a:pPr>
            <a:r>
              <a:rPr lang="pt-BR" sz="20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GPS- Sistema de Posicionamento Global</a:t>
            </a:r>
            <a:endParaRPr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139124" y="246185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479508"/>
      </p:ext>
    </p:extLst>
  </p:cSld>
  <p:clrMapOvr>
    <a:masterClrMapping/>
  </p:clrMapOvr>
  <p:transition spd="med">
    <p:wipe dir="u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5339899" y="0"/>
            <a:ext cx="7390606" cy="992008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Freeform 18"/>
          <p:cNvSpPr/>
          <p:nvPr/>
        </p:nvSpPr>
        <p:spPr>
          <a:xfrm>
            <a:off x="1158708" y="0"/>
            <a:ext cx="7390606" cy="992008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059802" y="0"/>
            <a:ext cx="7390606" cy="992008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6279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4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494692"/>
            <a:ext cx="9144000" cy="4765043"/>
          </a:xfrm>
          <a:prstGeom prst="rect">
            <a:avLst/>
          </a:prstGeom>
          <a:ln>
            <a:noFill/>
          </a:ln>
        </p:spPr>
      </p:pic>
      <p:sp>
        <p:nvSpPr>
          <p:cNvPr id="16" name="CaixaDeTexto 18"/>
          <p:cNvSpPr txBox="1"/>
          <p:nvPr/>
        </p:nvSpPr>
        <p:spPr>
          <a:xfrm>
            <a:off x="6654800" y="5286632"/>
            <a:ext cx="2561019" cy="725466"/>
          </a:xfrm>
          <a:prstGeom prst="rect">
            <a:avLst/>
          </a:prstGeom>
          <a:noFill/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40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Obrigado!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20" name="Freeform 18"/>
          <p:cNvSpPr/>
          <p:nvPr/>
        </p:nvSpPr>
        <p:spPr>
          <a:xfrm>
            <a:off x="4827992" y="6360826"/>
            <a:ext cx="7390606" cy="434248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Freeform 18"/>
          <p:cNvSpPr/>
          <p:nvPr/>
        </p:nvSpPr>
        <p:spPr>
          <a:xfrm>
            <a:off x="664385" y="6348046"/>
            <a:ext cx="7390606" cy="434248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Freeform 18"/>
          <p:cNvSpPr/>
          <p:nvPr/>
        </p:nvSpPr>
        <p:spPr>
          <a:xfrm>
            <a:off x="-3554125" y="6334852"/>
            <a:ext cx="7390606" cy="434248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325214" y="184638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215852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 animBg="1"/>
      <p:bldP spid="40" grpId="0" animBg="1"/>
      <p:bldP spid="20" grpId="0" animBg="1"/>
      <p:bldP spid="21" grpId="0" animBg="1"/>
      <p:bldP spid="2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79245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chemeClr val="bg1"/>
                </a:solidFill>
              </a:rPr>
              <a:t>REFERÊNCIAS BIBLIOGRÁFICAS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37751" y="848402"/>
            <a:ext cx="842817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ARAÚJO</a:t>
            </a:r>
            <a:r>
              <a:rPr lang="pt-BR" sz="1200" dirty="0"/>
              <a:t>, Verônica Dantas de. </a:t>
            </a:r>
            <a:r>
              <a:rPr lang="pt-BR" sz="1200" b="1" dirty="0"/>
              <a:t>Mapeamento Geológico de Uma Área Entre Natal e Nísia Floresta – RN.</a:t>
            </a:r>
            <a:r>
              <a:rPr lang="pt-BR" sz="1200" dirty="0"/>
              <a:t> Curso de Geologia, Universidade Federal do Rio Grande do Norte. Relatório de Graduação. Natal/RN, 2004.</a:t>
            </a:r>
          </a:p>
          <a:p>
            <a:r>
              <a:rPr lang="pt-BR" sz="1200" dirty="0"/>
              <a:t> </a:t>
            </a:r>
          </a:p>
          <a:p>
            <a:r>
              <a:rPr lang="pt-BR" sz="1200" dirty="0"/>
              <a:t>BRASIL. Lei Federal 10.257 de 10 de julho de 2001. Estatuto da Cidade. Brasília, 10 de julho de 2001.</a:t>
            </a:r>
          </a:p>
          <a:p>
            <a:r>
              <a:rPr lang="pt-BR" sz="1200" dirty="0"/>
              <a:t> </a:t>
            </a:r>
          </a:p>
          <a:p>
            <a:r>
              <a:rPr lang="pt-BR" sz="1200" dirty="0"/>
              <a:t>BRASIL. Lei nº. 12.651, de 25 de maio de 2012. Dispõe sobre a proteção da vegetação nativa; altera as Leis nos 6.938, de 31 de agosto de 1981, 9.393, de 19 de dezembro de 1996, e 11.428, de 22 de dezembro de 2006; revoga as Leis nos 4.771, de 15 de setembro de 1965, e 7.754, de 14 de abril de 1989, e a Medida Provisória no 2.166-67, de 24 de agosto de 2001; e dá outras providências. </a:t>
            </a:r>
            <a:r>
              <a:rPr lang="pt-BR" sz="1200" b="1" dirty="0"/>
              <a:t>Código Florestal</a:t>
            </a:r>
            <a:r>
              <a:rPr lang="pt-BR" sz="1200" dirty="0"/>
              <a:t>. Brasília, 20 de março de 2002.</a:t>
            </a:r>
          </a:p>
          <a:p>
            <a:r>
              <a:rPr lang="pt-BR" sz="1200" dirty="0"/>
              <a:t> </a:t>
            </a:r>
          </a:p>
          <a:p>
            <a:r>
              <a:rPr lang="pt-BR" sz="1200" dirty="0"/>
              <a:t>BRASIL. Resolução CONAMA n°. 303 de 20 de março de 2002. Dispõe sobre parâmetros, definições e limites de Áreas de Preservação Permanente.  </a:t>
            </a:r>
            <a:r>
              <a:rPr lang="pt-BR" sz="1200" b="1" dirty="0"/>
              <a:t>Resolução CONAMA n°. 303</a:t>
            </a:r>
            <a:r>
              <a:rPr lang="pt-BR" sz="1200" dirty="0"/>
              <a:t>. Brasília, 20 de março de 2002.</a:t>
            </a:r>
          </a:p>
          <a:p>
            <a:r>
              <a:rPr lang="pt-BR" sz="1200" dirty="0"/>
              <a:t> </a:t>
            </a:r>
          </a:p>
          <a:p>
            <a:r>
              <a:rPr lang="pt-BR" sz="1200" dirty="0"/>
              <a:t>BRASIL. Resolução CONAMA n°. 446, de 30 de dezembro de 2011. Aprova a lista de espécies indicadoras dos estágios </a:t>
            </a:r>
            <a:r>
              <a:rPr lang="pt-BR" sz="1200" dirty="0" err="1"/>
              <a:t>sucessionais</a:t>
            </a:r>
            <a:r>
              <a:rPr lang="pt-BR" sz="1200" dirty="0"/>
              <a:t> de vegetação de restinga para o Estado do Rio Grande do Norte, de acordo com a Resolução n°. 417, de 23 de novembro de 2009. </a:t>
            </a:r>
            <a:r>
              <a:rPr lang="pt-BR" sz="1200" b="1" dirty="0"/>
              <a:t>Resolução CONAMA n°. 446. </a:t>
            </a:r>
            <a:r>
              <a:rPr lang="pt-BR" sz="1200" dirty="0"/>
              <a:t>Brasília,</a:t>
            </a:r>
            <a:r>
              <a:rPr lang="pt-BR" sz="1200" b="1" dirty="0"/>
              <a:t> </a:t>
            </a:r>
            <a:r>
              <a:rPr lang="pt-BR" sz="1200" dirty="0"/>
              <a:t>30 de dezembro de 2011.</a:t>
            </a:r>
          </a:p>
          <a:p>
            <a:r>
              <a:rPr lang="pt-BR" sz="1200" dirty="0"/>
              <a:t> </a:t>
            </a:r>
          </a:p>
          <a:p>
            <a:r>
              <a:rPr lang="pt-BR" sz="1200" dirty="0"/>
              <a:t>BURLE-MARX, R. </a:t>
            </a:r>
            <a:r>
              <a:rPr lang="pt-BR" sz="1200" b="1" dirty="0"/>
              <a:t>Recursos paisagísticos do Brasil.</a:t>
            </a:r>
            <a:r>
              <a:rPr lang="pt-BR" sz="1200" dirty="0"/>
              <a:t> In: SUPREN. Recursos naturais, meio ambiente e poluição. Rio de Janeiro: IBGE, 1977, p. 39-46.</a:t>
            </a:r>
          </a:p>
          <a:p>
            <a:r>
              <a:rPr lang="pt-BR" sz="1200" dirty="0"/>
              <a:t> </a:t>
            </a:r>
          </a:p>
          <a:p>
            <a:r>
              <a:rPr lang="pt-BR" sz="1200" dirty="0"/>
              <a:t>CLAVAL, P. </a:t>
            </a:r>
            <a:r>
              <a:rPr lang="pt-BR" sz="1200" b="1" dirty="0"/>
              <a:t>A geografia cultural.</a:t>
            </a:r>
            <a:r>
              <a:rPr lang="pt-BR" sz="1200" dirty="0"/>
              <a:t> Florianópolis: Editora UFSC, 1998.</a:t>
            </a:r>
          </a:p>
          <a:p>
            <a:r>
              <a:rPr lang="pt-BR" sz="1200" dirty="0"/>
              <a:t> </a:t>
            </a:r>
          </a:p>
          <a:p>
            <a:r>
              <a:rPr lang="en-US" sz="1200" dirty="0"/>
              <a:t>CONSTANZA, R. et al (1997). </a:t>
            </a:r>
            <a:r>
              <a:rPr lang="en-US" sz="1200" b="1" dirty="0"/>
              <a:t>The value of the world’s ecosystem services and natural capital.</a:t>
            </a:r>
            <a:r>
              <a:rPr lang="en-US" sz="1200" dirty="0"/>
              <a:t> </a:t>
            </a:r>
            <a:r>
              <a:rPr lang="pt-BR" sz="1200" dirty="0"/>
              <a:t>NATURE |VOL 387 | 15 MAY 1997 p. 253-260</a:t>
            </a:r>
            <a:r>
              <a:rPr lang="pt-BR" sz="1200" dirty="0" smtClean="0"/>
              <a:t>. </a:t>
            </a:r>
          </a:p>
          <a:p>
            <a:endParaRPr lang="pt-BR" sz="1200" dirty="0" smtClean="0"/>
          </a:p>
          <a:p>
            <a:r>
              <a:rPr lang="pt-BR" sz="1200" dirty="0" smtClean="0"/>
              <a:t>DIAS, W. A. </a:t>
            </a:r>
            <a:r>
              <a:rPr lang="pt-BR" sz="1200" b="1" dirty="0" smtClean="0"/>
              <a:t>Dinâmica erosiva em margens plenas de canal fluvial. Setor de Ciências Exatas e Naturais a Terra.</a:t>
            </a:r>
            <a:r>
              <a:rPr lang="pt-BR" sz="1200" dirty="0" smtClean="0"/>
              <a:t> Programa de Pós-Graduação em Geografia, Mestrado em Gestão do Território, Universidade Estadual de Ponta Grossa. Dissertação, 100 f. Ponta Grossa, PR, 2012</a:t>
            </a:r>
          </a:p>
          <a:p>
            <a:endParaRPr lang="pt-BR" sz="1200" dirty="0" smtClean="0"/>
          </a:p>
          <a:p>
            <a:endParaRPr lang="pt-BR" sz="1200" dirty="0"/>
          </a:p>
          <a:p>
            <a:r>
              <a:rPr lang="pt-BR" sz="1200" dirty="0"/>
              <a:t> 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9117081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8"/>
          <p:cNvSpPr/>
          <p:nvPr/>
        </p:nvSpPr>
        <p:spPr>
          <a:xfrm>
            <a:off x="4987646" y="645168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9" name="Freeform 18"/>
          <p:cNvSpPr/>
          <p:nvPr/>
        </p:nvSpPr>
        <p:spPr>
          <a:xfrm>
            <a:off x="664385" y="6457950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Freeform 18"/>
          <p:cNvSpPr/>
          <p:nvPr/>
        </p:nvSpPr>
        <p:spPr>
          <a:xfrm>
            <a:off x="-3544600" y="6454281"/>
            <a:ext cx="7390606" cy="343394"/>
          </a:xfrm>
          <a:custGeom>
            <a:avLst/>
            <a:gdLst>
              <a:gd name="connsiteX0" fmla="*/ 1937983 w 8297839"/>
              <a:gd name="connsiteY0" fmla="*/ 0 h 6905768"/>
              <a:gd name="connsiteX1" fmla="*/ 0 w 8297839"/>
              <a:gd name="connsiteY1" fmla="*/ 3466532 h 6905768"/>
              <a:gd name="connsiteX2" fmla="*/ 27296 w 8297839"/>
              <a:gd name="connsiteY2" fmla="*/ 6878472 h 6905768"/>
              <a:gd name="connsiteX3" fmla="*/ 4408227 w 8297839"/>
              <a:gd name="connsiteY3" fmla="*/ 6905768 h 6905768"/>
              <a:gd name="connsiteX4" fmla="*/ 8297839 w 8297839"/>
              <a:gd name="connsiteY4" fmla="*/ 13648 h 6905768"/>
              <a:gd name="connsiteX5" fmla="*/ 1937983 w 8297839"/>
              <a:gd name="connsiteY5" fmla="*/ 0 h 6905768"/>
              <a:gd name="connsiteX0" fmla="*/ 3892907 w 10252763"/>
              <a:gd name="connsiteY0" fmla="*/ 0 h 6919180"/>
              <a:gd name="connsiteX1" fmla="*/ 0 w 10252763"/>
              <a:gd name="connsiteY1" fmla="*/ 6919180 h 6919180"/>
              <a:gd name="connsiteX2" fmla="*/ 1982220 w 10252763"/>
              <a:gd name="connsiteY2" fmla="*/ 6878472 h 6919180"/>
              <a:gd name="connsiteX3" fmla="*/ 6363151 w 10252763"/>
              <a:gd name="connsiteY3" fmla="*/ 6905768 h 6919180"/>
              <a:gd name="connsiteX4" fmla="*/ 10252763 w 10252763"/>
              <a:gd name="connsiteY4" fmla="*/ 13648 h 6919180"/>
              <a:gd name="connsiteX5" fmla="*/ 3892907 w 10252763"/>
              <a:gd name="connsiteY5" fmla="*/ 0 h 6919180"/>
              <a:gd name="connsiteX0" fmla="*/ 1910687 w 8270543"/>
              <a:gd name="connsiteY0" fmla="*/ 0 h 6905768"/>
              <a:gd name="connsiteX1" fmla="*/ 571794 w 8270543"/>
              <a:gd name="connsiteY1" fmla="*/ 5594877 h 6905768"/>
              <a:gd name="connsiteX2" fmla="*/ 0 w 8270543"/>
              <a:gd name="connsiteY2" fmla="*/ 6878472 h 6905768"/>
              <a:gd name="connsiteX3" fmla="*/ 4380931 w 8270543"/>
              <a:gd name="connsiteY3" fmla="*/ 6905768 h 6905768"/>
              <a:gd name="connsiteX4" fmla="*/ 8270543 w 8270543"/>
              <a:gd name="connsiteY4" fmla="*/ 13648 h 6905768"/>
              <a:gd name="connsiteX5" fmla="*/ 1910687 w 8270543"/>
              <a:gd name="connsiteY5" fmla="*/ 0 h 6905768"/>
              <a:gd name="connsiteX0" fmla="*/ 1910687 w 8270543"/>
              <a:gd name="connsiteY0" fmla="*/ 0 h 6905768"/>
              <a:gd name="connsiteX1" fmla="*/ 0 w 8270543"/>
              <a:gd name="connsiteY1" fmla="*/ 6878472 h 6905768"/>
              <a:gd name="connsiteX2" fmla="*/ 4380931 w 8270543"/>
              <a:gd name="connsiteY2" fmla="*/ 6905768 h 6905768"/>
              <a:gd name="connsiteX3" fmla="*/ 8270543 w 8270543"/>
              <a:gd name="connsiteY3" fmla="*/ 13648 h 6905768"/>
              <a:gd name="connsiteX4" fmla="*/ 1910687 w 8270543"/>
              <a:gd name="connsiteY4" fmla="*/ 0 h 6905768"/>
              <a:gd name="connsiteX0" fmla="*/ 1343128 w 7702984"/>
              <a:gd name="connsiteY0" fmla="*/ 0 h 6905768"/>
              <a:gd name="connsiteX1" fmla="*/ 0 w 7702984"/>
              <a:gd name="connsiteY1" fmla="*/ 5554169 h 6905768"/>
              <a:gd name="connsiteX2" fmla="*/ 3813372 w 7702984"/>
              <a:gd name="connsiteY2" fmla="*/ 6905768 h 6905768"/>
              <a:gd name="connsiteX3" fmla="*/ 7702984 w 7702984"/>
              <a:gd name="connsiteY3" fmla="*/ 13648 h 6905768"/>
              <a:gd name="connsiteX4" fmla="*/ 1343128 w 7702984"/>
              <a:gd name="connsiteY4" fmla="*/ 0 h 6905768"/>
              <a:gd name="connsiteX0" fmla="*/ 3361114 w 7702984"/>
              <a:gd name="connsiteY0" fmla="*/ 2117 h 6892120"/>
              <a:gd name="connsiteX1" fmla="*/ 0 w 7702984"/>
              <a:gd name="connsiteY1" fmla="*/ 5540521 h 6892120"/>
              <a:gd name="connsiteX2" fmla="*/ 3813372 w 7702984"/>
              <a:gd name="connsiteY2" fmla="*/ 6892120 h 6892120"/>
              <a:gd name="connsiteX3" fmla="*/ 7702984 w 7702984"/>
              <a:gd name="connsiteY3" fmla="*/ 0 h 6892120"/>
              <a:gd name="connsiteX4" fmla="*/ 3361114 w 7702984"/>
              <a:gd name="connsiteY4" fmla="*/ 2117 h 6892120"/>
              <a:gd name="connsiteX0" fmla="*/ 3361114 w 7702984"/>
              <a:gd name="connsiteY0" fmla="*/ 2117 h 5977720"/>
              <a:gd name="connsiteX1" fmla="*/ 0 w 7702984"/>
              <a:gd name="connsiteY1" fmla="*/ 5540521 h 5977720"/>
              <a:gd name="connsiteX2" fmla="*/ 4333634 w 7702984"/>
              <a:gd name="connsiteY2" fmla="*/ 5977720 h 5977720"/>
              <a:gd name="connsiteX3" fmla="*/ 7702984 w 7702984"/>
              <a:gd name="connsiteY3" fmla="*/ 0 h 5977720"/>
              <a:gd name="connsiteX4" fmla="*/ 3361114 w 7702984"/>
              <a:gd name="connsiteY4" fmla="*/ 2117 h 5977720"/>
              <a:gd name="connsiteX0" fmla="*/ 3345348 w 7687218"/>
              <a:gd name="connsiteY0" fmla="*/ 2117 h 5977720"/>
              <a:gd name="connsiteX1" fmla="*/ 0 w 7687218"/>
              <a:gd name="connsiteY1" fmla="*/ 5934659 h 5977720"/>
              <a:gd name="connsiteX2" fmla="*/ 4317868 w 7687218"/>
              <a:gd name="connsiteY2" fmla="*/ 5977720 h 5977720"/>
              <a:gd name="connsiteX3" fmla="*/ 7687218 w 7687218"/>
              <a:gd name="connsiteY3" fmla="*/ 0 h 5977720"/>
              <a:gd name="connsiteX4" fmla="*/ 3345348 w 7687218"/>
              <a:gd name="connsiteY4" fmla="*/ 2117 h 5977720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4333634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702984"/>
              <a:gd name="connsiteY0" fmla="*/ 2117 h 5981956"/>
              <a:gd name="connsiteX1" fmla="*/ 0 w 7702984"/>
              <a:gd name="connsiteY1" fmla="*/ 5981956 h 5981956"/>
              <a:gd name="connsiteX2" fmla="*/ 3986792 w 7702984"/>
              <a:gd name="connsiteY2" fmla="*/ 5977720 h 5981956"/>
              <a:gd name="connsiteX3" fmla="*/ 7702984 w 7702984"/>
              <a:gd name="connsiteY3" fmla="*/ 0 h 5981956"/>
              <a:gd name="connsiteX4" fmla="*/ 3361114 w 7702984"/>
              <a:gd name="connsiteY4" fmla="*/ 2117 h 5981956"/>
              <a:gd name="connsiteX0" fmla="*/ 3361114 w 7419204"/>
              <a:gd name="connsiteY0" fmla="*/ 0 h 5979839"/>
              <a:gd name="connsiteX1" fmla="*/ 0 w 7419204"/>
              <a:gd name="connsiteY1" fmla="*/ 5979839 h 5979839"/>
              <a:gd name="connsiteX2" fmla="*/ 3986792 w 7419204"/>
              <a:gd name="connsiteY2" fmla="*/ 5975603 h 5979839"/>
              <a:gd name="connsiteX3" fmla="*/ 7419204 w 7419204"/>
              <a:gd name="connsiteY3" fmla="*/ 13648 h 5979839"/>
              <a:gd name="connsiteX4" fmla="*/ 3361114 w 7419204"/>
              <a:gd name="connsiteY4" fmla="*/ 0 h 5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204" h="5979839">
                <a:moveTo>
                  <a:pt x="3361114" y="0"/>
                </a:moveTo>
                <a:lnTo>
                  <a:pt x="0" y="5979839"/>
                </a:lnTo>
                <a:lnTo>
                  <a:pt x="3986792" y="5975603"/>
                </a:lnTo>
                <a:lnTo>
                  <a:pt x="7419204" y="13648"/>
                </a:lnTo>
                <a:lnTo>
                  <a:pt x="3361114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79245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chemeClr val="bg1"/>
                </a:solidFill>
              </a:rPr>
              <a:t>REFERÊNCIAS BIBLIOGRÁFICAS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93790" y="531879"/>
            <a:ext cx="854247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200" dirty="0"/>
          </a:p>
          <a:p>
            <a:r>
              <a:rPr lang="pt-BR" sz="1200" dirty="0"/>
              <a:t> </a:t>
            </a:r>
          </a:p>
          <a:p>
            <a:r>
              <a:rPr lang="pt-BR" sz="1200" dirty="0" smtClean="0"/>
              <a:t>FERREIRA</a:t>
            </a:r>
            <a:r>
              <a:rPr lang="pt-BR" sz="1200" dirty="0"/>
              <a:t>, </a:t>
            </a:r>
            <a:r>
              <a:rPr lang="pt-BR" sz="1200" dirty="0" err="1"/>
              <a:t>Angela</a:t>
            </a:r>
            <a:r>
              <a:rPr lang="pt-BR" sz="1200" dirty="0"/>
              <a:t> Lúcia. </a:t>
            </a:r>
            <a:r>
              <a:rPr lang="pt-BR" sz="1200" b="1" dirty="0"/>
              <a:t>De </a:t>
            </a:r>
            <a:r>
              <a:rPr lang="pt-BR" sz="1200" b="1" dirty="0" err="1"/>
              <a:t>la</a:t>
            </a:r>
            <a:r>
              <a:rPr lang="pt-BR" sz="1200" b="1" dirty="0"/>
              <a:t> </a:t>
            </a:r>
            <a:r>
              <a:rPr lang="pt-BR" sz="1200" b="1" dirty="0" err="1"/>
              <a:t>producción</a:t>
            </a:r>
            <a:r>
              <a:rPr lang="pt-BR" sz="1200" b="1" dirty="0"/>
              <a:t> </a:t>
            </a:r>
            <a:r>
              <a:rPr lang="pt-BR" sz="1200" b="1" dirty="0" err="1"/>
              <a:t>del</a:t>
            </a:r>
            <a:r>
              <a:rPr lang="pt-BR" sz="1200" b="1" dirty="0"/>
              <a:t> </a:t>
            </a:r>
            <a:r>
              <a:rPr lang="pt-BR" sz="1200" b="1" dirty="0" err="1"/>
              <a:t>espacio</a:t>
            </a:r>
            <a:r>
              <a:rPr lang="pt-BR" sz="1200" b="1" dirty="0"/>
              <a:t> urbano a </a:t>
            </a:r>
            <a:r>
              <a:rPr lang="pt-BR" sz="1200" b="1" dirty="0" err="1"/>
              <a:t>la</a:t>
            </a:r>
            <a:r>
              <a:rPr lang="pt-BR" sz="1200" b="1" dirty="0"/>
              <a:t> </a:t>
            </a:r>
            <a:r>
              <a:rPr lang="pt-BR" sz="1200" b="1" dirty="0" err="1"/>
              <a:t>creación</a:t>
            </a:r>
            <a:r>
              <a:rPr lang="pt-BR" sz="1200" b="1" dirty="0"/>
              <a:t> de </a:t>
            </a:r>
            <a:r>
              <a:rPr lang="pt-BR" sz="1200" b="1" dirty="0" err="1"/>
              <a:t>territorios</a:t>
            </a:r>
            <a:r>
              <a:rPr lang="pt-BR" sz="1200" b="1" dirty="0"/>
              <a:t> </a:t>
            </a:r>
            <a:r>
              <a:rPr lang="pt-BR" sz="1200" b="1" dirty="0" err="1"/>
              <a:t>en</a:t>
            </a:r>
            <a:r>
              <a:rPr lang="pt-BR" sz="1200" b="1" dirty="0"/>
              <a:t> </a:t>
            </a:r>
            <a:r>
              <a:rPr lang="pt-BR" sz="1200" b="1" dirty="0" err="1"/>
              <a:t>la</a:t>
            </a:r>
            <a:r>
              <a:rPr lang="pt-BR" sz="1200" b="1" dirty="0"/>
              <a:t> </a:t>
            </a:r>
            <a:r>
              <a:rPr lang="pt-BR" sz="1200" b="1" dirty="0" err="1"/>
              <a:t>ciudad</a:t>
            </a:r>
            <a:r>
              <a:rPr lang="pt-BR" sz="1200" b="1" dirty="0"/>
              <a:t>: </a:t>
            </a:r>
            <a:r>
              <a:rPr lang="pt-BR" sz="1200" dirty="0" err="1"/>
              <a:t>un</a:t>
            </a:r>
            <a:r>
              <a:rPr lang="pt-BR" sz="1200" dirty="0"/>
              <a:t> </a:t>
            </a:r>
            <a:r>
              <a:rPr lang="pt-BR" sz="1200" dirty="0" err="1"/>
              <a:t>estudio</a:t>
            </a:r>
            <a:r>
              <a:rPr lang="pt-BR" sz="1200" dirty="0"/>
              <a:t> sobre </a:t>
            </a:r>
            <a:r>
              <a:rPr lang="pt-BR" sz="1200" dirty="0" err="1"/>
              <a:t>la</a:t>
            </a:r>
            <a:r>
              <a:rPr lang="pt-BR" sz="1200" dirty="0"/>
              <a:t> </a:t>
            </a:r>
            <a:r>
              <a:rPr lang="pt-BR" sz="1200" dirty="0" err="1"/>
              <a:t>constitución</a:t>
            </a:r>
            <a:r>
              <a:rPr lang="pt-BR" sz="1200" dirty="0"/>
              <a:t> de </a:t>
            </a:r>
            <a:r>
              <a:rPr lang="pt-BR" sz="1200" dirty="0" err="1"/>
              <a:t>lo</a:t>
            </a:r>
            <a:r>
              <a:rPr lang="pt-BR" sz="1200" dirty="0"/>
              <a:t> urbano </a:t>
            </a:r>
            <a:r>
              <a:rPr lang="pt-BR" sz="1200" dirty="0" err="1"/>
              <a:t>en</a:t>
            </a:r>
            <a:r>
              <a:rPr lang="pt-BR" sz="1200" dirty="0"/>
              <a:t> Natal, 251 Brasil. 1996. 600p. Tese (Doutorado em Geografia Humana) – </a:t>
            </a:r>
            <a:r>
              <a:rPr lang="pt-BR" sz="1200" dirty="0" err="1"/>
              <a:t>Universitat</a:t>
            </a:r>
            <a:r>
              <a:rPr lang="pt-BR" sz="1200" dirty="0"/>
              <a:t> de Barcelona. Espanha, 1996.</a:t>
            </a:r>
          </a:p>
          <a:p>
            <a:r>
              <a:rPr lang="pt-BR" sz="1200" dirty="0"/>
              <a:t> </a:t>
            </a:r>
          </a:p>
          <a:p>
            <a:r>
              <a:rPr lang="en-US" sz="1200" dirty="0" err="1"/>
              <a:t>Goulder</a:t>
            </a:r>
            <a:r>
              <a:rPr lang="en-US" sz="1200" dirty="0"/>
              <a:t>, L. H. &amp; Kennedy, D. in Nature’s Services: Societal Dependence on Natural Ecosystems (ed. </a:t>
            </a:r>
            <a:r>
              <a:rPr lang="pt-BR" sz="1200" dirty="0"/>
              <a:t>Daily, G.) 23–48 (</a:t>
            </a:r>
            <a:r>
              <a:rPr lang="pt-BR" sz="1200" dirty="0" err="1"/>
              <a:t>Island</a:t>
            </a:r>
            <a:r>
              <a:rPr lang="pt-BR" sz="1200" dirty="0"/>
              <a:t>, Washington DC, 1997).</a:t>
            </a:r>
          </a:p>
          <a:p>
            <a:r>
              <a:rPr lang="pt-BR" sz="1200" dirty="0"/>
              <a:t>LIMA, A. C. de S. L; SILVA, M.L.P; ARAÚJO, P.C. </a:t>
            </a:r>
            <a:r>
              <a:rPr lang="pt-BR" sz="1200" b="1" dirty="0"/>
              <a:t>O mapeamento de áreas produtivas nos bairros de Lagoa Azul e Pajuçara (Natal/RN) com o uso de geotecnologias Sociedade e Território.</a:t>
            </a:r>
            <a:r>
              <a:rPr lang="pt-BR" sz="1200" dirty="0"/>
              <a:t> Natal, v. 26, n°. 2, p. 109 - 126, jul./dez. 2014.</a:t>
            </a:r>
          </a:p>
          <a:p>
            <a:r>
              <a:rPr lang="pt-BR" sz="1200" dirty="0"/>
              <a:t> </a:t>
            </a:r>
          </a:p>
          <a:p>
            <a:r>
              <a:rPr lang="pt-BR" sz="1200" dirty="0"/>
              <a:t>LIMA, Luiza Maria Medeiros de. </a:t>
            </a:r>
            <a:r>
              <a:rPr lang="pt-BR" sz="1200" b="1" dirty="0"/>
              <a:t>Modernismo à prestação</a:t>
            </a:r>
            <a:r>
              <a:rPr lang="pt-BR" sz="1200" dirty="0"/>
              <a:t>: traços e linhas da arquitetura nas moradias financiadas pelos </a:t>
            </a:r>
            <a:r>
              <a:rPr lang="pt-BR" sz="1200" dirty="0" err="1"/>
              <a:t>IAPs</a:t>
            </a:r>
            <a:r>
              <a:rPr lang="pt-BR" sz="1200" dirty="0"/>
              <a:t> (Natal, décadas de 1940-60). Monografia (Graduação em Arquitetura e Urbanismo) – Universidade Federal do Rio Grande do Norte. Natal, 2011.</a:t>
            </a:r>
          </a:p>
          <a:p>
            <a:r>
              <a:rPr lang="pt-BR" sz="1200" dirty="0"/>
              <a:t> </a:t>
            </a:r>
          </a:p>
          <a:p>
            <a:r>
              <a:rPr lang="pt-BR" sz="1200" dirty="0"/>
              <a:t>Manual técnico de Geomorfologia / IBGE, Coordenação de Recursos Naturais e Estudos Ambientais. – 2. ed. - Rio de Janeiro : IBGE, 2009. 182 p. – (Manuais técnicos em geociências, ISSN 0103-9598 ; n. 5)</a:t>
            </a:r>
          </a:p>
          <a:p>
            <a:r>
              <a:rPr lang="pt-BR" sz="1200" dirty="0"/>
              <a:t> </a:t>
            </a:r>
          </a:p>
          <a:p>
            <a:pPr algn="just"/>
            <a:r>
              <a:rPr lang="pt-BR" sz="1200" dirty="0"/>
              <a:t>MEDEIROS, </a:t>
            </a:r>
            <a:r>
              <a:rPr lang="pt-BR" sz="1200" dirty="0" err="1"/>
              <a:t>Tásia</a:t>
            </a:r>
            <a:r>
              <a:rPr lang="pt-BR" sz="1200" dirty="0"/>
              <a:t> </a:t>
            </a:r>
            <a:r>
              <a:rPr lang="pt-BR" sz="1200" dirty="0" err="1"/>
              <a:t>Hortêncio</a:t>
            </a:r>
            <a:r>
              <a:rPr lang="pt-BR" sz="1200" dirty="0"/>
              <a:t> de Lima. </a:t>
            </a:r>
            <a:r>
              <a:rPr lang="pt-BR" sz="1200" b="1" dirty="0"/>
              <a:t>Evolução geomorfológica (</a:t>
            </a:r>
            <a:r>
              <a:rPr lang="pt-BR" sz="1200" b="1" dirty="0" err="1"/>
              <a:t>des</a:t>
            </a:r>
            <a:r>
              <a:rPr lang="pt-BR" sz="1200" b="1" dirty="0"/>
              <a:t>)caracterização e formas de uso das lagoas da cidade do Natal-RN.</a:t>
            </a:r>
            <a:r>
              <a:rPr lang="pt-BR" sz="1200" dirty="0"/>
              <a:t> Dissertação de Mestrado – PPGG – UFRN, 2001</a:t>
            </a:r>
            <a:r>
              <a:rPr lang="pt-BR" sz="1200" dirty="0" smtClean="0"/>
              <a:t>. </a:t>
            </a:r>
          </a:p>
          <a:p>
            <a:pPr algn="just"/>
            <a:endParaRPr lang="pt-BR" sz="1200" dirty="0" smtClean="0"/>
          </a:p>
          <a:p>
            <a:pPr algn="just"/>
            <a:r>
              <a:rPr lang="pt-BR" sz="1200" dirty="0" smtClean="0"/>
              <a:t>Ministério Público (MP/RN). </a:t>
            </a:r>
            <a:r>
              <a:rPr lang="pt-BR" sz="1200" b="1" dirty="0" smtClean="0"/>
              <a:t>Implicações ambientais e urbanísticas decorrentes da proposta de regulamentação da Zona de Proteção Ambiental 9 (ZPA 9), município de Natal, RN</a:t>
            </a:r>
            <a:r>
              <a:rPr lang="pt-BR" sz="1200" dirty="0" smtClean="0"/>
              <a:t>. Universidade Federal do Rio Grande do Norte: maio de 2012.</a:t>
            </a:r>
          </a:p>
          <a:p>
            <a:pPr algn="just"/>
            <a:r>
              <a:rPr lang="pt-BR" sz="1200" dirty="0" smtClean="0"/>
              <a:t> </a:t>
            </a:r>
          </a:p>
          <a:p>
            <a:pPr algn="just"/>
            <a:r>
              <a:rPr lang="pt-BR" sz="1200" dirty="0" smtClean="0"/>
              <a:t>NASCIMENTO, M. </a:t>
            </a:r>
            <a:r>
              <a:rPr lang="pt-BR" sz="1200" b="1" dirty="0" smtClean="0"/>
              <a:t>Turismo e recreação nas praias do baixo rio Negro – uma avaliação retrospectiva de impactos ambientais.</a:t>
            </a:r>
            <a:r>
              <a:rPr lang="pt-BR" sz="1200" dirty="0" smtClean="0"/>
              <a:t> 2005. Dissertação de Mestrado em Ciências Biológicas pela Universidade Federal do Amazonas – UFAM, Manaus – AM, 2005</a:t>
            </a:r>
          </a:p>
          <a:p>
            <a:pPr algn="just"/>
            <a:r>
              <a:rPr lang="pt-BR" sz="1200" dirty="0" smtClean="0"/>
              <a:t>NATAL (RN). Lei complementar n°. 082 de 21 jun. 2007. Plano Diretor do Natal. Natal: Diário Oficial do RN, 2007. </a:t>
            </a:r>
          </a:p>
          <a:p>
            <a:pPr algn="just"/>
            <a:endParaRPr lang="pt-BR" sz="1200" dirty="0" smtClean="0"/>
          </a:p>
          <a:p>
            <a:pPr algn="just"/>
            <a:r>
              <a:rPr lang="pt-BR" sz="1200" dirty="0" smtClean="0"/>
              <a:t>NATAL (RN). Lei n°. 07 de 05 ago. 1994. </a:t>
            </a:r>
            <a:r>
              <a:rPr lang="pt-BR" sz="1200" b="1" dirty="0" smtClean="0"/>
              <a:t>Plano Diretor de Organização Físico Territorial de Natal</a:t>
            </a:r>
            <a:r>
              <a:rPr lang="pt-BR" sz="1200" dirty="0" smtClean="0"/>
              <a:t>. Natal: Diário Oficial do RN, 1984.</a:t>
            </a:r>
          </a:p>
          <a:p>
            <a:pPr algn="just"/>
            <a:r>
              <a:rPr lang="pt-BR" sz="1200" dirty="0" smtClean="0"/>
              <a:t> </a:t>
            </a:r>
          </a:p>
          <a:p>
            <a:pPr algn="just"/>
            <a:endParaRPr lang="pt-BR" sz="12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9117081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elogramo 5"/>
          <p:cNvSpPr/>
          <p:nvPr/>
        </p:nvSpPr>
        <p:spPr>
          <a:xfrm>
            <a:off x="-1512859" y="0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grpSp>
        <p:nvGrpSpPr>
          <p:cNvPr id="42" name="Grupo 41"/>
          <p:cNvGrpSpPr/>
          <p:nvPr/>
        </p:nvGrpSpPr>
        <p:grpSpPr>
          <a:xfrm>
            <a:off x="7176186" y="-228013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8" name="CaixaDeTexto 18"/>
          <p:cNvSpPr txBox="1"/>
          <p:nvPr/>
        </p:nvSpPr>
        <p:spPr>
          <a:xfrm>
            <a:off x="103078" y="32849"/>
            <a:ext cx="10387121" cy="479245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chemeClr val="bg1"/>
                </a:solidFill>
              </a:rPr>
              <a:t>REFERÊNCIAS BIBLIOGRÁFICAS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89781" y="687080"/>
            <a:ext cx="8704053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/>
              <a:t> </a:t>
            </a:r>
          </a:p>
          <a:p>
            <a:pPr algn="just"/>
            <a:r>
              <a:rPr lang="pt-BR" sz="1200" dirty="0" smtClean="0"/>
              <a:t>PERTILLE</a:t>
            </a:r>
            <a:r>
              <a:rPr lang="pt-BR" sz="1200" dirty="0"/>
              <a:t>, I. </a:t>
            </a:r>
            <a:r>
              <a:rPr lang="pt-BR" sz="1200" b="1" dirty="0"/>
              <a:t>O uso turístico dos reservatórios de hidrelétricas: estudos dos terminais turísticos no lago de Itaipu, Paraná, Brasil.</a:t>
            </a:r>
            <a:r>
              <a:rPr lang="pt-BR" sz="1200" dirty="0"/>
              <a:t> Dissertação de Mestrado em Turismo pela Universidade de Caxias do Sul – UCS, Caxias do Sul – RS, 2007.</a:t>
            </a:r>
          </a:p>
          <a:p>
            <a:pPr algn="just"/>
            <a:r>
              <a:rPr lang="pt-BR" sz="1200" dirty="0"/>
              <a:t>PESQUISA NACIONAL POR AMOSTRA DE DOMICÍLIOS – PNAD. (2007). In: </a:t>
            </a:r>
            <a:r>
              <a:rPr lang="pt-BR" sz="1200" b="1" dirty="0"/>
              <a:t>Instituto Brasileiro de Geografia e Estatística-IBGE</a:t>
            </a:r>
            <a:r>
              <a:rPr lang="pt-BR" sz="1200" dirty="0"/>
              <a:t>, 2007. Disponível em: &lt;http://www.ibge.gov.br/home/estatistica/populacao/trabalhoerendimento/pnad2007/&gt;. Acesso em: 03 set. 2012.</a:t>
            </a:r>
          </a:p>
          <a:p>
            <a:pPr algn="just"/>
            <a:r>
              <a:rPr lang="pt-BR" sz="1200" dirty="0"/>
              <a:t> </a:t>
            </a:r>
          </a:p>
          <a:p>
            <a:pPr algn="just"/>
            <a:r>
              <a:rPr lang="pt-BR" sz="1200" dirty="0"/>
              <a:t>RIZZINI, C.T. </a:t>
            </a:r>
            <a:r>
              <a:rPr lang="pt-BR" sz="1200" b="1" dirty="0"/>
              <a:t>Tratado de Fitogeografia do Brasil: aspectos ecológicos, sociológicos e florísticos.</a:t>
            </a:r>
            <a:r>
              <a:rPr lang="pt-BR" sz="1200" dirty="0"/>
              <a:t> 2. ed. Rio de Janeiro: Âmbito Cultural Edições </a:t>
            </a:r>
            <a:r>
              <a:rPr lang="pt-BR" sz="1200" dirty="0" err="1"/>
              <a:t>Ltda</a:t>
            </a:r>
            <a:r>
              <a:rPr lang="pt-BR" sz="1200" dirty="0"/>
              <a:t>, 1997. 747p.</a:t>
            </a:r>
          </a:p>
          <a:p>
            <a:pPr algn="just"/>
            <a:r>
              <a:rPr lang="pt-BR" sz="1200" dirty="0"/>
              <a:t>Secretaria Municipal de Obras Públicas e </a:t>
            </a:r>
            <a:r>
              <a:rPr lang="pt-BR" sz="1200" dirty="0" err="1"/>
              <a:t>Infra-Estrutura</a:t>
            </a:r>
            <a:r>
              <a:rPr lang="pt-BR" sz="1200" dirty="0"/>
              <a:t> – SEMOPI. </a:t>
            </a:r>
            <a:r>
              <a:rPr lang="pt-BR" sz="1200" b="1" dirty="0"/>
              <a:t>Plano Diretor de Drenagem e Manejo de Águas Pluviais - Natal/RN</a:t>
            </a:r>
            <a:r>
              <a:rPr lang="pt-BR" sz="1200" dirty="0"/>
              <a:t>. Prefeitura Municipal do Natal: Natal, outubro de 2009.</a:t>
            </a:r>
          </a:p>
          <a:p>
            <a:pPr algn="just"/>
            <a:r>
              <a:rPr lang="pt-BR" sz="1200" dirty="0"/>
              <a:t> </a:t>
            </a:r>
          </a:p>
          <a:p>
            <a:pPr algn="just"/>
            <a:r>
              <a:rPr lang="pt-BR" sz="1200" dirty="0"/>
              <a:t>Secretaria Municipal de Habitação, Regularização Fundiária e Projetos Estruturantes. </a:t>
            </a:r>
            <a:r>
              <a:rPr lang="pt-BR" sz="1200" b="1" dirty="0"/>
              <a:t>Plano Local de Habitação Social de Natal - PLHIS</a:t>
            </a:r>
            <a:r>
              <a:rPr lang="pt-BR" sz="1200" dirty="0"/>
              <a:t>. IDESPLAN: Prefeitura Municipal de Natal, 2013.</a:t>
            </a:r>
          </a:p>
          <a:p>
            <a:pPr algn="just"/>
            <a:r>
              <a:rPr lang="pt-BR" sz="1200" dirty="0"/>
              <a:t> </a:t>
            </a:r>
          </a:p>
          <a:p>
            <a:pPr algn="just"/>
            <a:r>
              <a:rPr lang="pt-BR" sz="1200" dirty="0"/>
              <a:t>SEMACE/LABOMAR(a). Mapeamento das Unidades </a:t>
            </a:r>
            <a:r>
              <a:rPr lang="pt-BR" sz="1200" dirty="0" err="1"/>
              <a:t>Geoambientais</a:t>
            </a:r>
            <a:r>
              <a:rPr lang="pt-BR" sz="1200" dirty="0"/>
              <a:t> da Zona Costeira do Estado do Ceará. (Zoneamento Ecológico-Econômico do Litoral e Ecossistemas Associados do Estado do Ceará – ZEE, 2005). Coordenador Prof. Dr. Luís Parente Maia. Fortaleza – CE, 2005.</a:t>
            </a:r>
          </a:p>
          <a:p>
            <a:pPr algn="just"/>
            <a:r>
              <a:rPr lang="pt-BR" sz="1200" dirty="0"/>
              <a:t> </a:t>
            </a:r>
          </a:p>
          <a:p>
            <a:pPr algn="just"/>
            <a:r>
              <a:rPr lang="pt-BR" sz="1200" dirty="0"/>
              <a:t>SILVA, Alexsandro Ferreira Cardoso da. </a:t>
            </a:r>
            <a:r>
              <a:rPr lang="pt-BR" sz="1200" b="1" dirty="0"/>
              <a:t>Depois das Fronteiras</a:t>
            </a:r>
            <a:r>
              <a:rPr lang="pt-BR" sz="1200" dirty="0"/>
              <a:t>: A formação dos espaços de pobreza na periferia Norte do Natal – RN. Dissertação (Mestrado em Arquitetura e Urbanismo) – Universidade Federal do Rio Grande do Norte. Natal, 2003.</a:t>
            </a:r>
          </a:p>
          <a:p>
            <a:pPr algn="just"/>
            <a:r>
              <a:rPr lang="pt-BR" sz="1200" dirty="0"/>
              <a:t> </a:t>
            </a:r>
          </a:p>
          <a:p>
            <a:pPr algn="just"/>
            <a:r>
              <a:rPr lang="pt-BR" sz="1200" dirty="0"/>
              <a:t>SILVA, E. A. de J. </a:t>
            </a:r>
            <a:r>
              <a:rPr lang="pt-BR" sz="1200" b="1" dirty="0"/>
              <a:t>As dunas eólica de Natal/RN: datação e evolução.</a:t>
            </a:r>
            <a:r>
              <a:rPr lang="pt-BR" sz="1200" dirty="0"/>
              <a:t> Centro de Ciências Exatas e da Terra. Programa de Pós-Graduação em Geodinâmica e Geofísica, Universidade Federal do Rio Grande do Norte. Dissertação, 33 / PPGG. Natal, RN, 2002.</a:t>
            </a:r>
          </a:p>
          <a:p>
            <a:pPr algn="just"/>
            <a:r>
              <a:rPr lang="pt-BR" sz="1200" dirty="0"/>
              <a:t> </a:t>
            </a:r>
          </a:p>
          <a:p>
            <a:pPr algn="just"/>
            <a:r>
              <a:rPr lang="pt-BR" sz="1200" dirty="0"/>
              <a:t>SOARES, Rosenberg Calazans. </a:t>
            </a:r>
            <a:r>
              <a:rPr lang="pt-BR" sz="1200" b="1" dirty="0"/>
              <a:t>Diagnóstico e avaliação geoquímico-ambiental da zona de proteção ambiental 9 (ZPA-9), baixo curso do Rio Doce, Natal/RN.</a:t>
            </a:r>
            <a:r>
              <a:rPr lang="pt-BR" sz="1200" dirty="0"/>
              <a:t> Dissertação de Mestrado – Programa de Pesquisa e Pós-Graduação em Geociências da Universidade Federal do Rio Grande do Norte. Natal, RN, 2006.</a:t>
            </a:r>
          </a:p>
          <a:p>
            <a:pPr algn="just"/>
            <a:r>
              <a:rPr lang="pt-BR" sz="1200" dirty="0"/>
              <a:t> </a:t>
            </a:r>
          </a:p>
          <a:p>
            <a:pPr algn="just"/>
            <a:r>
              <a:rPr lang="pt-BR" sz="1200" dirty="0"/>
              <a:t>VELOSO, H. P.; RANGEL FILHO, A. L. R.; LIMA, J. C. A. </a:t>
            </a:r>
            <a:r>
              <a:rPr lang="pt-BR" sz="1200" b="1" dirty="0"/>
              <a:t>Classificação da vegetação brasileira adaptada a um sistema universal</a:t>
            </a:r>
            <a:r>
              <a:rPr lang="pt-BR" sz="1200" dirty="0"/>
              <a:t>. Rio de Janeiro: IBGE, Departamento de Recursos Naturais e Estudos Ambientais, 1991. </a:t>
            </a:r>
            <a:r>
              <a:rPr lang="en-US" sz="1200" dirty="0"/>
              <a:t>124 p.</a:t>
            </a:r>
            <a:endParaRPr lang="pt-BR" sz="1200" dirty="0"/>
          </a:p>
          <a:p>
            <a:pPr algn="just"/>
            <a:r>
              <a:rPr lang="en-US" sz="1200" dirty="0"/>
              <a:t> </a:t>
            </a:r>
            <a:endParaRPr lang="pt-BR" sz="1200" dirty="0"/>
          </a:p>
          <a:p>
            <a:pPr algn="just"/>
            <a:r>
              <a:rPr lang="pt-BR" sz="1200" dirty="0"/>
              <a:t>TRICART, J. </a:t>
            </a:r>
            <a:r>
              <a:rPr lang="pt-BR" sz="1200" b="1" dirty="0"/>
              <a:t>A Contribuição do Centro de Geografia Aplicada para a “</a:t>
            </a:r>
            <a:r>
              <a:rPr lang="pt-BR" sz="1200" b="1" dirty="0" err="1"/>
              <a:t>mise</a:t>
            </a:r>
            <a:r>
              <a:rPr lang="pt-BR" sz="1200" b="1" dirty="0"/>
              <a:t> </a:t>
            </a:r>
            <a:r>
              <a:rPr lang="pt-BR" sz="1200" b="1" dirty="0" err="1"/>
              <a:t>en</a:t>
            </a:r>
            <a:r>
              <a:rPr lang="pt-BR" sz="1200" b="1" dirty="0"/>
              <a:t> </a:t>
            </a:r>
            <a:r>
              <a:rPr lang="pt-BR" sz="1200" b="1" dirty="0" err="1"/>
              <a:t>valeur</a:t>
            </a:r>
            <a:r>
              <a:rPr lang="pt-BR" sz="1200" b="1" dirty="0"/>
              <a:t>” do Estado da Bahia</a:t>
            </a:r>
            <a:r>
              <a:rPr lang="pt-BR" sz="1200" i="1" dirty="0"/>
              <a:t>. </a:t>
            </a:r>
            <a:r>
              <a:rPr lang="pt-BR" sz="1200" dirty="0"/>
              <a:t>Boletim Baiano de Geografia. I(3). Salvador: AGB, 1996. p.35-48.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63668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6271544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elogramo 5"/>
          <p:cNvSpPr/>
          <p:nvPr/>
        </p:nvSpPr>
        <p:spPr>
          <a:xfrm>
            <a:off x="-1441040" y="-38455"/>
            <a:ext cx="10656859" cy="546455"/>
          </a:xfrm>
          <a:prstGeom prst="parallelogram">
            <a:avLst>
              <a:gd name="adj" fmla="val 137492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CaixaDeTexto 18"/>
          <p:cNvSpPr txBox="1"/>
          <p:nvPr/>
        </p:nvSpPr>
        <p:spPr>
          <a:xfrm>
            <a:off x="103078" y="32849"/>
            <a:ext cx="10387121" cy="44846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 rtlCol="0">
            <a:spAutoFit/>
          </a:bodyPr>
          <a:lstStyle>
            <a:defPPr>
              <a:defRPr lang="pt-BR"/>
            </a:defPPr>
            <a:lvl1pPr marL="0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Trebuchet MS"/>
                <a:ea typeface="Microsoft YaHei"/>
              </a:rPr>
              <a:t>LOCAIS VISITADOS</a:t>
            </a:r>
            <a:endParaRPr lang="pt-BR" sz="2200" dirty="0">
              <a:solidFill>
                <a:schemeClr val="bg1"/>
              </a:solidFill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183085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508660" y="798722"/>
            <a:ext cx="8394192" cy="5940000"/>
            <a:chOff x="508660" y="798722"/>
            <a:chExt cx="8394192" cy="5940000"/>
          </a:xfrm>
        </p:grpSpPr>
        <p:grpSp>
          <p:nvGrpSpPr>
            <p:cNvPr id="16" name="Grupo 15"/>
            <p:cNvGrpSpPr/>
            <p:nvPr/>
          </p:nvGrpSpPr>
          <p:grpSpPr>
            <a:xfrm>
              <a:off x="508660" y="798722"/>
              <a:ext cx="8394192" cy="5940000"/>
              <a:chOff x="358304" y="803700"/>
              <a:chExt cx="8394192" cy="5940000"/>
            </a:xfrm>
          </p:grpSpPr>
          <p:pic>
            <p:nvPicPr>
              <p:cNvPr id="2" name="Imagem 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58304" y="803700"/>
                <a:ext cx="8394192" cy="59400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</p:pic>
          <p:sp>
            <p:nvSpPr>
              <p:cNvPr id="14" name="Elipse 13"/>
              <p:cNvSpPr/>
              <p:nvPr/>
            </p:nvSpPr>
            <p:spPr>
              <a:xfrm>
                <a:off x="5609366" y="1568552"/>
                <a:ext cx="163773" cy="163773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5" name="Imagem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9534" t="6842" r="35547" b="89838"/>
              <a:stretch>
                <a:fillRect/>
              </a:stretch>
            </p:blipFill>
            <p:spPr>
              <a:xfrm>
                <a:off x="5342498" y="1814147"/>
                <a:ext cx="518663" cy="247650"/>
              </a:xfrm>
              <a:prstGeom prst="rect">
                <a:avLst/>
              </a:prstGeom>
            </p:spPr>
          </p:pic>
        </p:grpSp>
        <p:sp>
          <p:nvSpPr>
            <p:cNvPr id="18" name="CaixaDeTexto 17"/>
            <p:cNvSpPr txBox="1"/>
            <p:nvPr/>
          </p:nvSpPr>
          <p:spPr>
            <a:xfrm>
              <a:off x="1608218" y="4779035"/>
              <a:ext cx="488901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/>
                <a:t>PONTOS DE CAMPO GPS (</a:t>
              </a:r>
              <a:r>
                <a:rPr lang="pt-BR" sz="1400" dirty="0" smtClean="0"/>
                <a:t>15/07 a 20/10/2014)</a:t>
              </a:r>
            </a:p>
            <a:p>
              <a:endParaRPr lang="pt-BR" sz="1400" dirty="0" smtClean="0"/>
            </a:p>
            <a:p>
              <a:r>
                <a:rPr lang="pt-BR" sz="1600" dirty="0" smtClean="0"/>
                <a:t>LIMITES ZPA 9</a:t>
              </a:r>
              <a:endParaRPr lang="pt-BR" sz="1600" dirty="0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752045" y="4695662"/>
              <a:ext cx="863735" cy="4025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B22C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738995" y="5236234"/>
              <a:ext cx="863735" cy="342181"/>
            </a:xfrm>
            <a:prstGeom prst="rect">
              <a:avLst/>
            </a:prstGeom>
            <a:noFill/>
            <a:ln w="28575">
              <a:solidFill>
                <a:srgbClr val="B22C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1010839" y="4741738"/>
              <a:ext cx="293298" cy="32196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674407" y="4212598"/>
              <a:ext cx="3182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LEGENDA:</a:t>
              </a:r>
              <a:endParaRPr lang="pt-BR" b="1" dirty="0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5495026" y="948906"/>
              <a:ext cx="3226280" cy="1216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1647064741"/>
      </p:ext>
    </p:extLst>
  </p:cSld>
  <p:clrMapOvr>
    <a:masterClrMapping/>
  </p:clrMapOvr>
  <p:transition spd="med">
    <p:wipe dir="u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1441040" y="-38461"/>
            <a:ext cx="11931239" cy="546454"/>
            <a:chOff x="-1486367" y="5826345"/>
            <a:chExt cx="11794939" cy="10507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aralelogramo 5"/>
            <p:cNvSpPr/>
            <p:nvPr/>
          </p:nvSpPr>
          <p:spPr>
            <a:xfrm>
              <a:off x="-1486367" y="5826345"/>
              <a:ext cx="10535117" cy="1050734"/>
            </a:xfrm>
            <a:prstGeom prst="parallelogram">
              <a:avLst>
                <a:gd name="adj" fmla="val 13749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spcCol="0"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18"/>
            <p:cNvSpPr txBox="1"/>
            <p:nvPr/>
          </p:nvSpPr>
          <p:spPr>
            <a:xfrm>
              <a:off x="40111" y="5963450"/>
              <a:ext cx="10268461" cy="8623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8850" tIns="54425" rIns="108850" bIns="54425" rtlCol="0">
              <a:spAutoFit/>
            </a:bodyPr>
            <a:lstStyle>
              <a:defPPr>
                <a:defRPr lang="pt-BR"/>
              </a:defPPr>
              <a:lvl1pPr defTabSz="1088502">
                <a:lnSpc>
                  <a:spcPct val="100000"/>
                </a:lnSpc>
                <a:defRPr sz="2200" b="1">
                  <a:solidFill>
                    <a:schemeClr val="bg1"/>
                  </a:solidFill>
                  <a:latin typeface="Trebuchet MS"/>
                  <a:ea typeface="Microsoft YaHei"/>
                </a:defRPr>
              </a:lvl1pPr>
              <a:lvl2pPr marL="544251" defTabSz="1088502">
                <a:defRPr sz="2100"/>
              </a:lvl2pPr>
              <a:lvl3pPr marL="1088502" defTabSz="1088502">
                <a:defRPr sz="2100"/>
              </a:lvl3pPr>
              <a:lvl4pPr marL="1632753" defTabSz="1088502">
                <a:defRPr sz="2100"/>
              </a:lvl4pPr>
              <a:lvl5pPr marL="2177004" defTabSz="1088502">
                <a:defRPr sz="2100"/>
              </a:lvl5pPr>
              <a:lvl6pPr marL="2721254" defTabSz="1088502">
                <a:defRPr sz="2100"/>
              </a:lvl6pPr>
              <a:lvl7pPr marL="3265505" defTabSz="1088502">
                <a:defRPr sz="2100"/>
              </a:lvl7pPr>
              <a:lvl8pPr marL="3809756" defTabSz="1088502">
                <a:defRPr sz="2100"/>
              </a:lvl8pPr>
              <a:lvl9pPr marL="4354007" defTabSz="1088502">
                <a:defRPr sz="2100"/>
              </a:lvl9pPr>
            </a:lstStyle>
            <a:p>
              <a:r>
                <a:rPr lang="pt-BR" dirty="0"/>
                <a:t>UNIDADES GEOMORFOLÓGICAS E REC. HÍDRICOS </a:t>
              </a: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162801" y="-192844"/>
            <a:ext cx="3935628" cy="1056444"/>
            <a:chOff x="7632103" y="1807429"/>
            <a:chExt cx="3680699" cy="12490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419" b="90698"/>
            <a:stretch>
              <a:fillRect/>
            </a:stretch>
          </p:blipFill>
          <p:spPr bwMode="auto">
            <a:xfrm>
              <a:off x="7632103" y="1807429"/>
              <a:ext cx="3680699" cy="12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/>
            <p:cNvSpPr/>
            <p:nvPr/>
          </p:nvSpPr>
          <p:spPr>
            <a:xfrm>
              <a:off x="8765628" y="2144110"/>
              <a:ext cx="2364827" cy="599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51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502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753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00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254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505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756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4007" algn="l" defTabSz="1088502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/>
          <a:stretch>
            <a:fillRect/>
          </a:stretch>
        </p:blipFill>
        <p:spPr bwMode="auto">
          <a:xfrm>
            <a:off x="8200670" y="0"/>
            <a:ext cx="688001" cy="6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211014" y="774000"/>
            <a:ext cx="8597691" cy="6084000"/>
            <a:chOff x="0" y="774000"/>
            <a:chExt cx="8597691" cy="6084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774000"/>
              <a:ext cx="8597691" cy="6084000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485" t="2710" r="2064" b="71855"/>
            <a:stretch>
              <a:fillRect/>
            </a:stretch>
          </p:blipFill>
          <p:spPr>
            <a:xfrm>
              <a:off x="196683" y="3790921"/>
              <a:ext cx="4304580" cy="2014909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5132070" y="976667"/>
              <a:ext cx="3242765" cy="15182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1889263244"/>
      </p:ext>
    </p:extLst>
  </p:cSld>
  <p:clrMapOvr>
    <a:masterClrMapping/>
  </p:clrMapOvr>
  <p:transition spd="med">
    <p:wipe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3963</TotalTime>
  <Words>1851</Words>
  <Application>Microsoft Office PowerPoint</Application>
  <PresentationFormat>Apresentação na tela (4:3)</PresentationFormat>
  <Paragraphs>534</Paragraphs>
  <Slides>73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73</vt:i4>
      </vt:variant>
    </vt:vector>
  </HeadingPairs>
  <TitlesOfParts>
    <vt:vector size="76" baseType="lpstr">
      <vt:lpstr>Tema do Office</vt:lpstr>
      <vt:lpstr>CorelDRAW</vt:lpstr>
      <vt:lpstr>Documento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Antonio de Sousa</dc:creator>
  <cp:lastModifiedBy>SDDI-03</cp:lastModifiedBy>
  <cp:revision>234</cp:revision>
  <dcterms:created xsi:type="dcterms:W3CDTF">2015-12-15T20:11:01Z</dcterms:created>
  <dcterms:modified xsi:type="dcterms:W3CDTF">2016-03-31T19:30:08Z</dcterms:modified>
</cp:coreProperties>
</file>