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3" r:id="rId3"/>
    <p:sldId id="294" r:id="rId4"/>
    <p:sldId id="284" r:id="rId5"/>
    <p:sldId id="285" r:id="rId6"/>
    <p:sldId id="286" r:id="rId7"/>
    <p:sldId id="283" r:id="rId8"/>
    <p:sldId id="311" r:id="rId9"/>
    <p:sldId id="297" r:id="rId10"/>
    <p:sldId id="312" r:id="rId11"/>
    <p:sldId id="298" r:id="rId12"/>
    <p:sldId id="299" r:id="rId13"/>
    <p:sldId id="300" r:id="rId14"/>
    <p:sldId id="301" r:id="rId15"/>
    <p:sldId id="302" r:id="rId16"/>
    <p:sldId id="304" r:id="rId17"/>
    <p:sldId id="305" r:id="rId18"/>
    <p:sldId id="306" r:id="rId19"/>
    <p:sldId id="307" r:id="rId20"/>
    <p:sldId id="308" r:id="rId21"/>
    <p:sldId id="309" r:id="rId22"/>
    <p:sldId id="313" r:id="rId23"/>
    <p:sldId id="310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6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>
        <p:scale>
          <a:sx n="90" d="100"/>
          <a:sy n="90" d="100"/>
        </p:scale>
        <p:origin x="48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08637-448C-4044-B8A9-B4FDE0F8BE49}" type="datetimeFigureOut">
              <a:rPr lang="pt-BR" smtClean="0"/>
              <a:t>24/7/2013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4F216-2780-49E9-BA67-07664D083C0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EA8E9-AA6B-405B-B4B4-09B34D794296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ADA8-2B2F-4687-AD92-19224F7035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ADA8-2B2F-4687-AD92-19224F7035B4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ADA8-2B2F-4687-AD92-19224F7035B4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ADA8-2B2F-4687-AD92-19224F7035B4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ADA8-2B2F-4687-AD92-19224F7035B4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ADA8-2B2F-4687-AD92-19224F7035B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ADA8-2B2F-4687-AD92-19224F7035B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AC6B1A-583D-4CCD-A011-E155D9A7D162}" type="datetimeFigureOut">
              <a:rPr lang="pt-BR" smtClean="0"/>
              <a:pPr/>
              <a:t>24/7/2013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BC4E5D-47A6-42D5-96B1-9CFD58E6C3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ilzamar.silva@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900" b="1" dirty="0" smtClean="0"/>
              <a:t/>
            </a:r>
            <a:br>
              <a:rPr lang="pt-BR" sz="2900" b="1" dirty="0" smtClean="0"/>
            </a:br>
            <a:r>
              <a:rPr lang="pt-BR" sz="2900" b="1" dirty="0" smtClean="0"/>
              <a:t/>
            </a:r>
            <a:br>
              <a:rPr lang="pt-BR" sz="2900" b="1" dirty="0" smtClean="0"/>
            </a:br>
            <a:r>
              <a:rPr lang="pt-BR" sz="2900" b="1" dirty="0" smtClean="0"/>
              <a:t/>
            </a:r>
            <a:br>
              <a:rPr lang="pt-BR" sz="2900" b="1" dirty="0" smtClean="0"/>
            </a:br>
            <a:r>
              <a:rPr lang="pt-BR" sz="2900" b="1" dirty="0" smtClean="0"/>
              <a:t/>
            </a:r>
            <a:br>
              <a:rPr lang="pt-BR" sz="2900" b="1" dirty="0" smtClean="0"/>
            </a:br>
            <a:r>
              <a:rPr lang="pt-BR" sz="2900" b="1" dirty="0" smtClean="0"/>
              <a:t/>
            </a:r>
            <a:br>
              <a:rPr lang="pt-BR" sz="2900" b="1" dirty="0" smtClean="0"/>
            </a:br>
            <a:r>
              <a:rPr lang="pt-BR" sz="2900" b="1" dirty="0" smtClean="0"/>
              <a:t/>
            </a:r>
            <a:br>
              <a:rPr lang="pt-BR" sz="2900" b="1" dirty="0" smtClean="0"/>
            </a:br>
            <a:r>
              <a:rPr lang="pt-BR" sz="2900" dirty="0" smtClean="0"/>
              <a:t/>
            </a:r>
            <a:br>
              <a:rPr lang="pt-BR" sz="2900" dirty="0" smtClean="0"/>
            </a:br>
            <a:r>
              <a:rPr lang="pt-BR" sz="2900" dirty="0" smtClean="0"/>
              <a:t/>
            </a:r>
            <a:br>
              <a:rPr lang="pt-BR" sz="2900" dirty="0" smtClean="0"/>
            </a:br>
            <a:r>
              <a:rPr lang="pt-BR" sz="2900" dirty="0" smtClean="0"/>
              <a:t/>
            </a:r>
            <a:br>
              <a:rPr lang="pt-BR" sz="2900" dirty="0" smtClean="0"/>
            </a:br>
            <a:r>
              <a:rPr lang="pt-BR" sz="2900" dirty="0" smtClean="0"/>
              <a:t/>
            </a:r>
            <a:br>
              <a:rPr lang="pt-BR" sz="2900" dirty="0" smtClean="0"/>
            </a:br>
            <a:r>
              <a:rPr lang="pt-BR" sz="2900" dirty="0" smtClean="0"/>
              <a:t/>
            </a:r>
            <a:br>
              <a:rPr lang="pt-BR" sz="29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PREFEITURA MUNICIPAL DO NATAL</a:t>
            </a:r>
            <a:br>
              <a:rPr lang="pt-BR" sz="2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Municipal de Trabalho e Assistência Social - SEMTAS</a:t>
            </a:r>
            <a:endParaRPr lang="pt-BR" sz="17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2214554"/>
            <a:ext cx="7500990" cy="3929090"/>
          </a:xfrm>
        </p:spPr>
        <p:txBody>
          <a:bodyPr>
            <a:normAutofit fontScale="62500" lnSpcReduction="20000"/>
          </a:bodyPr>
          <a:lstStyle/>
          <a:p>
            <a:pPr algn="ctr"/>
            <a:endParaRPr lang="pt-BR" b="1" dirty="0" smtClean="0"/>
          </a:p>
          <a:p>
            <a:pPr algn="ctr"/>
            <a:endParaRPr lang="pt-BR" sz="3000" b="1" dirty="0" smtClean="0"/>
          </a:p>
          <a:p>
            <a:pPr algn="ctr"/>
            <a:endParaRPr lang="pt-BR" sz="3000" b="1" dirty="0" smtClean="0"/>
          </a:p>
          <a:p>
            <a:pPr algn="ctr"/>
            <a:r>
              <a:rPr lang="pt-BR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 CONFERÊNCIA DE ASSISTÊNCIA SOCIAL</a:t>
            </a:r>
          </a:p>
          <a:p>
            <a:pPr algn="ctr"/>
            <a:r>
              <a:rPr lang="pt-BR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GESTÃO E O FINANCIAMENTO NA GESTÃO DO SUAS </a:t>
            </a:r>
          </a:p>
          <a:p>
            <a:pPr algn="ctr"/>
            <a:endParaRPr lang="pt-BR" sz="3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Política de Assistência Social de Natal: avanços ou retrocessos?</a:t>
            </a:r>
          </a:p>
          <a:p>
            <a:pPr algn="ctr"/>
            <a:endParaRPr lang="pt-BR" sz="3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3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pt-BR" b="1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Ilzamar</a:t>
            </a: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Silva Pereira</a:t>
            </a:r>
          </a:p>
          <a:p>
            <a:pPr algn="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SECRETÁRIA MUNICIPAL DE TRABALHO E ASSISTÊNCIA SOCIAL - SEMTAS</a:t>
            </a:r>
          </a:p>
          <a:p>
            <a:pPr algn="ctr"/>
            <a:endParaRPr lang="pt-BR" b="1" dirty="0" smtClean="0"/>
          </a:p>
          <a:p>
            <a:pPr algn="ctr"/>
            <a:endParaRPr lang="pt-BR" sz="1800" b="1" dirty="0" smtClean="0"/>
          </a:p>
          <a:p>
            <a:pPr algn="ctr"/>
            <a:endParaRPr lang="pt-BR" sz="1800" b="1" dirty="0" smtClean="0"/>
          </a:p>
          <a:p>
            <a:pPr algn="r"/>
            <a:r>
              <a:rPr lang="pt-BR" sz="1800" b="1" dirty="0" smtClean="0"/>
              <a:t>Natal, julho de 2013.</a:t>
            </a:r>
          </a:p>
          <a:p>
            <a:pPr algn="ctr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28604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em seta para baixo 3"/>
          <p:cNvSpPr/>
          <p:nvPr/>
        </p:nvSpPr>
        <p:spPr>
          <a:xfrm>
            <a:off x="428596" y="428604"/>
            <a:ext cx="8286808" cy="1057276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Retrocessos...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71472" y="5286388"/>
            <a:ext cx="8001056" cy="64294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22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Chave esquerda 9"/>
          <p:cNvSpPr/>
          <p:nvPr/>
        </p:nvSpPr>
        <p:spPr>
          <a:xfrm>
            <a:off x="2428860" y="1500174"/>
            <a:ext cx="642942" cy="4429156"/>
          </a:xfrm>
          <a:prstGeom prst="leftBrace">
            <a:avLst>
              <a:gd name="adj1" fmla="val 95802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00034" y="2857496"/>
            <a:ext cx="1857388" cy="15716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/>
              <a:t>2010- 2012</a:t>
            </a:r>
            <a:endParaRPr lang="pt-BR" sz="3000" b="1" dirty="0"/>
          </a:p>
        </p:txBody>
      </p:sp>
      <p:sp>
        <p:nvSpPr>
          <p:cNvPr id="12" name="Retângulo 11"/>
          <p:cNvSpPr/>
          <p:nvPr/>
        </p:nvSpPr>
        <p:spPr>
          <a:xfrm>
            <a:off x="3000364" y="1514290"/>
            <a:ext cx="5572196" cy="2031325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Reordenamento organizacional e programático da SEMTAS, contrariando as orientações nacionais: instituição do Departamento de Prevenção e Acompanhamento  aos Usuários de Drogas; Não implantação do setor de monitoramento e avaliação da política, entre outros.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000364" y="3500438"/>
            <a:ext cx="5572196" cy="1200329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Terceirização dos serviços socioassistenciais: SCFV – PETI e </a:t>
            </a:r>
            <a:r>
              <a:rPr lang="pt-BR" dirty="0" err="1" smtClean="0"/>
              <a:t>ProJovem</a:t>
            </a:r>
            <a:r>
              <a:rPr lang="pt-BR" dirty="0" smtClean="0"/>
              <a:t> Adolescente -  Serviços de Acolhimento Institucional – Casas de Passagem e Albergue Municipal.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000364" y="4714884"/>
            <a:ext cx="5572196" cy="1200329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Aumento de contratações irregulares, com adoção de formas flexíveis e precárias de trabalho temporário e terceirizados, comprometendo a continuidade dos serviços.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527064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De modo geral, as principais deliberações apresentadas através dos relatórios das conferências municipais (2005, 2007, 2009 e 2011) revelam RETROCESSOS no processo de consolidação da Assistência Social na perspectiva  do SUAS.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O contexto é de desmonte e evidências de práticas marcadas pela cultura patrimonialista, conservadora, tecnocrática e clientelista.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28596" y="428604"/>
            <a:ext cx="8286808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2- A Situação Atual do SUAS X Deliberações das Conferências Realizadas nos Últimos 8 anos.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598502"/>
            <a:ext cx="8183880" cy="418795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596" y="428604"/>
            <a:ext cx="8286808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EIXO – O COFINANCIANCIMENTO OBRIGATÓRIO DA ASSISTÊNCIA SOCIAL</a:t>
            </a:r>
          </a:p>
        </p:txBody>
      </p:sp>
      <p:sp>
        <p:nvSpPr>
          <p:cNvPr id="4" name="Retângulo 3"/>
          <p:cNvSpPr/>
          <p:nvPr/>
        </p:nvSpPr>
        <p:spPr>
          <a:xfrm>
            <a:off x="5000628" y="1714488"/>
            <a:ext cx="3714776" cy="3847207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pt-BR" sz="1600" b="1" dirty="0" smtClean="0"/>
              <a:t>SITUAÇÃO ENCONTRADA: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/>
              <a:t>Não acompanhamento da execução dos recursos;</a:t>
            </a:r>
          </a:p>
          <a:p>
            <a:pPr algn="just"/>
            <a:endParaRPr lang="pt-BR" sz="5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/>
              <a:t>Malversação dos recursos públicos;</a:t>
            </a:r>
          </a:p>
          <a:p>
            <a:pPr algn="just"/>
            <a:endParaRPr lang="pt-BR" sz="5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/>
              <a:t>Falta de transparência e ingerência na utilização do recursos.</a:t>
            </a:r>
          </a:p>
          <a:p>
            <a:pPr algn="just">
              <a:buFont typeface="Wingdings" pitchFamily="2" charset="2"/>
              <a:buChar char="ü"/>
            </a:pPr>
            <a:endParaRPr lang="pt-BR" sz="5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/>
              <a:t>Redução dos recursos municipais destinados à Assistência Social;</a:t>
            </a:r>
          </a:p>
          <a:p>
            <a:pPr algn="just">
              <a:buFont typeface="Wingdings" pitchFamily="2" charset="2"/>
              <a:buChar char="ü"/>
            </a:pPr>
            <a:endParaRPr lang="pt-BR" sz="5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/>
              <a:t>Ausência de </a:t>
            </a:r>
            <a:r>
              <a:rPr lang="pt-BR" sz="1600" dirty="0" err="1" smtClean="0"/>
              <a:t>cofinanciamento</a:t>
            </a:r>
            <a:r>
              <a:rPr lang="pt-BR" sz="1600" dirty="0" smtClean="0"/>
              <a:t> Estadual para a política de assistência social.</a:t>
            </a:r>
            <a:endParaRPr lang="pt-BR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42910" y="1428736"/>
            <a:ext cx="3500462" cy="44291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500" b="1" dirty="0" smtClean="0">
                <a:solidFill>
                  <a:schemeClr val="tx1"/>
                </a:solidFill>
              </a:rPr>
              <a:t>PRINCIPAIS DELIBERAÇÕES: </a:t>
            </a:r>
          </a:p>
          <a:p>
            <a:pPr lvl="0">
              <a:buFont typeface="Wingdings" pitchFamily="2" charset="2"/>
              <a:buChar char="ü"/>
            </a:pPr>
            <a:r>
              <a:rPr lang="pt-BR" sz="1700" dirty="0" smtClean="0">
                <a:solidFill>
                  <a:schemeClr val="tx1"/>
                </a:solidFill>
              </a:rPr>
              <a:t>Exercício do controle social no acompanhamento e fiscalização do cumprimento das competências e responsabilidades do órgão gestor do SUAS;</a:t>
            </a:r>
          </a:p>
          <a:p>
            <a:pPr lvl="0"/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700" dirty="0" smtClean="0">
                <a:solidFill>
                  <a:schemeClr val="tx1"/>
                </a:solidFill>
              </a:rPr>
              <a:t> Fortalecimento e ampliação do orçamento para o </a:t>
            </a:r>
            <a:r>
              <a:rPr lang="pt-BR" sz="1700" dirty="0" err="1" smtClean="0">
                <a:solidFill>
                  <a:schemeClr val="tx1"/>
                </a:solidFill>
              </a:rPr>
              <a:t>cofinanciamento</a:t>
            </a:r>
            <a:r>
              <a:rPr lang="pt-BR" sz="1700" dirty="0" smtClean="0">
                <a:solidFill>
                  <a:schemeClr val="tx1"/>
                </a:solidFill>
              </a:rPr>
              <a:t> da política de assistência social;</a:t>
            </a:r>
          </a:p>
          <a:p>
            <a:pPr lvl="0"/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700" dirty="0" err="1" smtClean="0">
                <a:solidFill>
                  <a:schemeClr val="tx1"/>
                </a:solidFill>
              </a:rPr>
              <a:t>Cofinanciamento</a:t>
            </a:r>
            <a:r>
              <a:rPr lang="pt-BR" sz="1700" dirty="0" smtClean="0">
                <a:solidFill>
                  <a:schemeClr val="tx1"/>
                </a:solidFill>
              </a:rPr>
              <a:t> por parte órgão gestor estadual dos serviços socioassistenciais de forma sistemática e automática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4214810" y="3500438"/>
            <a:ext cx="714380" cy="28575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598502"/>
            <a:ext cx="8183880" cy="418795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596" y="428604"/>
            <a:ext cx="8286808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EIXO – GESTÃO DO SUAS: VIGILÂNCIA SOCIOASSISTENCIAL, PROCESSOS DE PLANEJAMENTO, MONITORAMENTO E AVALIAÇÃO.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000628" y="3066162"/>
            <a:ext cx="3714776" cy="1077218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pt-BR" sz="1600" b="1" dirty="0" smtClean="0"/>
              <a:t>SITUAÇÃO ENCONTRADA: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600" dirty="0" smtClean="0"/>
              <a:t>Desativação do Setor de Monitoramento e </a:t>
            </a:r>
            <a:r>
              <a:rPr lang="pt-BR" sz="1600" dirty="0" err="1" smtClean="0"/>
              <a:t>Avliação</a:t>
            </a:r>
            <a:r>
              <a:rPr lang="pt-BR" sz="1600" dirty="0" smtClean="0"/>
              <a:t> da SEMTAS.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00034" y="1500174"/>
            <a:ext cx="3643338" cy="43577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b="1" dirty="0" smtClean="0">
                <a:solidFill>
                  <a:schemeClr val="tx1"/>
                </a:solidFill>
              </a:rPr>
              <a:t>PRINCIPAIS DELIBERAÇÕES: </a:t>
            </a:r>
          </a:p>
          <a:p>
            <a:pPr lvl="0"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1"/>
                </a:solidFill>
              </a:rPr>
              <a:t> </a:t>
            </a:r>
            <a:r>
              <a:rPr lang="pt-BR" sz="1400" dirty="0" smtClean="0">
                <a:solidFill>
                  <a:schemeClr val="tx1"/>
                </a:solidFill>
              </a:rPr>
              <a:t>Qualificação dos serviços para a consolidação do SUAS e acesso a direitos socioassistenciais;</a:t>
            </a:r>
          </a:p>
          <a:p>
            <a:pPr lvl="0">
              <a:buFont typeface="Wingdings" pitchFamily="2" charset="2"/>
              <a:buChar char="ü"/>
            </a:pPr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400" dirty="0" smtClean="0">
                <a:solidFill>
                  <a:schemeClr val="tx1"/>
                </a:solidFill>
              </a:rPr>
              <a:t> Implantação de sistema de informação, monitoramento e avaliação da política;</a:t>
            </a:r>
          </a:p>
          <a:p>
            <a:pPr lvl="0">
              <a:buFont typeface="Wingdings" pitchFamily="2" charset="2"/>
              <a:buChar char="ü"/>
            </a:pPr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400" dirty="0" smtClean="0">
                <a:solidFill>
                  <a:schemeClr val="tx1"/>
                </a:solidFill>
              </a:rPr>
              <a:t> Realização de diagnóstico social das situações de vulnerabilidade social;</a:t>
            </a:r>
          </a:p>
          <a:p>
            <a:pPr lvl="0"/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400" dirty="0" smtClean="0">
                <a:solidFill>
                  <a:schemeClr val="tx1"/>
                </a:solidFill>
              </a:rPr>
              <a:t> Mapeamento dos territórios vulneráveis para melhor conhecimento da realidade do município.</a:t>
            </a:r>
          </a:p>
          <a:p>
            <a:pPr lvl="0">
              <a:buFont typeface="Wingdings" pitchFamily="2" charset="2"/>
              <a:buChar char="ü"/>
            </a:pPr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400" dirty="0" smtClean="0">
                <a:solidFill>
                  <a:schemeClr val="tx1"/>
                </a:solidFill>
              </a:rPr>
              <a:t> Fortalecimento e qualificação da rede </a:t>
            </a:r>
            <a:r>
              <a:rPr lang="pt-BR" sz="1400" dirty="0" err="1" smtClean="0">
                <a:solidFill>
                  <a:schemeClr val="tx1"/>
                </a:solidFill>
              </a:rPr>
              <a:t>socioassistencial</a:t>
            </a:r>
            <a:r>
              <a:rPr lang="pt-BR" sz="1400" dirty="0" smtClean="0">
                <a:solidFill>
                  <a:schemeClr val="tx1"/>
                </a:solidFill>
              </a:rPr>
              <a:t> (entidades socioassistenciais e unidades estatais), a partir de diagnósticos e indicadores sociais.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4214810" y="3500438"/>
            <a:ext cx="714380" cy="285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598502"/>
            <a:ext cx="8183880" cy="418795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596" y="428604"/>
            <a:ext cx="8286808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EIXO – GESTÃO DO TRABALHO</a:t>
            </a:r>
          </a:p>
        </p:txBody>
      </p:sp>
      <p:sp>
        <p:nvSpPr>
          <p:cNvPr id="4" name="Retângulo 3"/>
          <p:cNvSpPr/>
          <p:nvPr/>
        </p:nvSpPr>
        <p:spPr>
          <a:xfrm>
            <a:off x="5000628" y="1857364"/>
            <a:ext cx="3714776" cy="3724096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pt-BR" sz="1600" b="1" dirty="0" smtClean="0"/>
              <a:t>SITUAÇÃO ENCONTRADA: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1200" dirty="0" smtClean="0"/>
              <a:t>Atraso no pagamento dos salários dos funcionários terceirizados, incluindo os direitos trabalhistas como férias e 13º salário (ATIVA). Processo Seletivo e folhas de pagamento diversos;</a:t>
            </a:r>
          </a:p>
          <a:p>
            <a:pPr algn="just">
              <a:buFont typeface="Wingdings" pitchFamily="2" charset="2"/>
              <a:buChar char="ü"/>
            </a:pPr>
            <a:endParaRPr lang="pt-BR" sz="1200" dirty="0" smtClean="0"/>
          </a:p>
          <a:p>
            <a:pPr lvl="0">
              <a:buFont typeface="Wingdings" pitchFamily="2" charset="2"/>
              <a:buChar char="ü"/>
            </a:pPr>
            <a:r>
              <a:rPr lang="pt-BR" sz="1200" dirty="0" smtClean="0"/>
              <a:t>Quadro excessivo de pessoal, contratados sem qualificação para o cargo ocupado, percebendo altos salários, sem desempenhar suas funções e muitos não compareciam ao local de trabalho;</a:t>
            </a:r>
          </a:p>
          <a:p>
            <a:pPr lvl="0">
              <a:buFont typeface="Wingdings" pitchFamily="2" charset="2"/>
              <a:buChar char="ü"/>
            </a:pPr>
            <a:endParaRPr lang="pt-BR" sz="1200" dirty="0" smtClean="0"/>
          </a:p>
          <a:p>
            <a:pPr lvl="0">
              <a:buFont typeface="Wingdings" pitchFamily="2" charset="2"/>
              <a:buChar char="ü"/>
            </a:pPr>
            <a:r>
              <a:rPr lang="pt-BR" sz="1200" dirty="0" smtClean="0"/>
              <a:t>Constatação de funcionários em situação de desvio de função, além de vencimentos diferenciados para ocupantes do mesmo cargo.</a:t>
            </a:r>
          </a:p>
          <a:p>
            <a:pPr lvl="0">
              <a:buFont typeface="Wingdings" pitchFamily="2" charset="2"/>
              <a:buChar char="ü"/>
            </a:pPr>
            <a:endParaRPr lang="pt-BR" sz="1400" dirty="0" smtClean="0"/>
          </a:p>
          <a:p>
            <a:pPr lvl="0"/>
            <a:endParaRPr lang="pt-BR" sz="14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500034" y="1500174"/>
            <a:ext cx="3643338" cy="421484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tx1"/>
                </a:solidFill>
              </a:rPr>
              <a:t>PRINCIPAIS DELIBERAÇÕES: </a:t>
            </a: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Estruturação dos equipamentos públicos com as condições adequadas de trabalho quanto ao espaço físico adequado, equipe técnica específica, material de consumo e permanente, assegurando as proteções sociais do SUAS;</a:t>
            </a:r>
          </a:p>
          <a:p>
            <a:pPr lvl="0">
              <a:buFont typeface="Wingdings" pitchFamily="2" charset="2"/>
              <a:buChar char="ü"/>
            </a:pPr>
            <a:endParaRPr lang="pt-BR" sz="12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 Realização de concurso público e compor as equipes de referência das unidades (NOB RH);</a:t>
            </a:r>
          </a:p>
          <a:p>
            <a:pPr lvl="0">
              <a:buFont typeface="Wingdings" pitchFamily="2" charset="2"/>
              <a:buChar char="ü"/>
            </a:pPr>
            <a:endParaRPr lang="pt-BR" sz="12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 Implantação do Plano de Cargos, Carreiras e Salários;</a:t>
            </a:r>
          </a:p>
          <a:p>
            <a:pPr lvl="0">
              <a:buFont typeface="Wingdings" pitchFamily="2" charset="2"/>
              <a:buChar char="ü"/>
            </a:pPr>
            <a:endParaRPr lang="pt-BR" sz="12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 Fortalecimento do </a:t>
            </a:r>
            <a:r>
              <a:rPr lang="pt-BR" sz="1200" dirty="0" err="1" smtClean="0">
                <a:solidFill>
                  <a:schemeClr val="tx1"/>
                </a:solidFill>
              </a:rPr>
              <a:t>protagonismo</a:t>
            </a:r>
            <a:r>
              <a:rPr lang="pt-BR" sz="1200" dirty="0" smtClean="0">
                <a:solidFill>
                  <a:schemeClr val="tx1"/>
                </a:solidFill>
              </a:rPr>
              <a:t> e participação dos usuários e a valorização dos trabalhadores;</a:t>
            </a:r>
          </a:p>
          <a:p>
            <a:pPr lvl="0">
              <a:buFont typeface="Wingdings" pitchFamily="2" charset="2"/>
              <a:buChar char="ü"/>
            </a:pPr>
            <a:endParaRPr lang="pt-BR" sz="12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Capacitação permanente e sistemática dos trabalhadores da área, por parte do órgão gestor estadual.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4214810" y="3500438"/>
            <a:ext cx="714380" cy="285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598502"/>
            <a:ext cx="8183880" cy="418795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596" y="428604"/>
            <a:ext cx="8286808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EIXOS – GESTÃO DOS SERVIÇOS, PROGRAMAS, PROJETOS E REGIONALIZAÇÃO </a:t>
            </a:r>
          </a:p>
        </p:txBody>
      </p:sp>
      <p:sp>
        <p:nvSpPr>
          <p:cNvPr id="4" name="Retângulo 3"/>
          <p:cNvSpPr/>
          <p:nvPr/>
        </p:nvSpPr>
        <p:spPr>
          <a:xfrm>
            <a:off x="5000628" y="1643050"/>
            <a:ext cx="3714776" cy="3970318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sz="1400" b="1" dirty="0" smtClean="0"/>
              <a:t>SITUAÇÃO ENCONTRADA:</a:t>
            </a:r>
          </a:p>
          <a:p>
            <a:pPr lvl="0">
              <a:buFont typeface="Wingdings" pitchFamily="2" charset="2"/>
              <a:buChar char="ü"/>
            </a:pPr>
            <a:r>
              <a:rPr lang="pt-BR" sz="1400" dirty="0" smtClean="0"/>
              <a:t> Processo de terceirização dos serviços socioassistenciais;</a:t>
            </a:r>
          </a:p>
          <a:p>
            <a:pPr lvl="0"/>
            <a:endParaRPr lang="pt-BR" sz="1400" dirty="0" smtClean="0"/>
          </a:p>
          <a:p>
            <a:pPr lvl="0">
              <a:buFont typeface="Wingdings" pitchFamily="2" charset="2"/>
              <a:buChar char="ü"/>
            </a:pPr>
            <a:r>
              <a:rPr lang="pt-BR" sz="1400" dirty="0" smtClean="0"/>
              <a:t>Falta de acompanhamento e avaliação por parte da gestão dos serviços terceirizados;</a:t>
            </a:r>
          </a:p>
          <a:p>
            <a:pPr lvl="0"/>
            <a:endParaRPr lang="pt-BR" sz="1400" dirty="0" smtClean="0"/>
          </a:p>
          <a:p>
            <a:pPr lvl="0">
              <a:buFont typeface="Wingdings" pitchFamily="2" charset="2"/>
              <a:buChar char="ü"/>
            </a:pPr>
            <a:r>
              <a:rPr lang="pt-BR" sz="1400" dirty="0" smtClean="0">
                <a:cs typeface="Arial" pitchFamily="34" charset="0"/>
              </a:rPr>
              <a:t>Desativação de programas e serviços, como: Cozinha Solidária, Hortas Comunitárias, entre outros.</a:t>
            </a:r>
          </a:p>
          <a:p>
            <a:pPr lvl="0"/>
            <a:endParaRPr lang="pt-BR" sz="1400" dirty="0" smtClean="0"/>
          </a:p>
          <a:p>
            <a:pPr>
              <a:buFont typeface="Wingdings" pitchFamily="2" charset="2"/>
              <a:buChar char="ü"/>
            </a:pPr>
            <a:r>
              <a:rPr lang="pt-BR" sz="1400" dirty="0" smtClean="0">
                <a:cs typeface="Arial" pitchFamily="34" charset="0"/>
              </a:rPr>
              <a:t>Redução gradativa dos serviços socioassistenciais ao longo do quadriênio 2009-2012  e, </a:t>
            </a:r>
            <a:r>
              <a:rPr lang="pt-BR" sz="1400" dirty="0" err="1" smtClean="0">
                <a:cs typeface="Arial" pitchFamily="34" charset="0"/>
              </a:rPr>
              <a:t>consequentemente</a:t>
            </a:r>
            <a:r>
              <a:rPr lang="pt-BR" sz="1400" dirty="0" smtClean="0">
                <a:cs typeface="Arial" pitchFamily="34" charset="0"/>
              </a:rPr>
              <a:t>, dos números de atendimentos realizados.</a:t>
            </a:r>
          </a:p>
          <a:p>
            <a:pPr lvl="0">
              <a:buFont typeface="Wingdings" pitchFamily="2" charset="2"/>
              <a:buChar char="ü"/>
            </a:pPr>
            <a:endParaRPr lang="pt-BR" sz="14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428596" y="1428736"/>
            <a:ext cx="4000528" cy="43577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tx1"/>
                </a:solidFill>
              </a:rPr>
              <a:t>PRINCIPAIS DELIBERAÇÕES: </a:t>
            </a: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Qualificação da rede </a:t>
            </a:r>
            <a:r>
              <a:rPr lang="pt-BR" sz="1200" dirty="0" err="1" smtClean="0">
                <a:solidFill>
                  <a:schemeClr val="tx1"/>
                </a:solidFill>
              </a:rPr>
              <a:t>socioassistencial</a:t>
            </a:r>
            <a:r>
              <a:rPr lang="pt-BR" sz="1200" dirty="0" smtClean="0">
                <a:solidFill>
                  <a:schemeClr val="tx1"/>
                </a:solidFill>
              </a:rPr>
              <a:t> para a execução de serviços;</a:t>
            </a:r>
          </a:p>
          <a:p>
            <a:pPr lvl="0"/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Ampliação dos serviços de Proteção Básica e Especial.;</a:t>
            </a:r>
          </a:p>
          <a:p>
            <a:pPr lvl="0">
              <a:buFont typeface="Wingdings" pitchFamily="2" charset="2"/>
              <a:buChar char="ü"/>
            </a:pPr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Construção de equipamentos públicos (CRAS, CREAS, Unidades de serviços (idosos,crianças e adolescentes;</a:t>
            </a:r>
          </a:p>
          <a:p>
            <a:pPr lvl="0">
              <a:buFont typeface="Wingdings" pitchFamily="2" charset="2"/>
              <a:buChar char="ü"/>
            </a:pPr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Ampliação da </a:t>
            </a:r>
            <a:r>
              <a:rPr lang="pt-BR" sz="1200" dirty="0" err="1" smtClean="0">
                <a:solidFill>
                  <a:schemeClr val="tx1"/>
                </a:solidFill>
              </a:rPr>
              <a:t>infraestrutura</a:t>
            </a:r>
            <a:r>
              <a:rPr lang="pt-BR" sz="1200" dirty="0" smtClean="0">
                <a:solidFill>
                  <a:schemeClr val="tx1"/>
                </a:solidFill>
              </a:rPr>
              <a:t> física e funcional dos equipamentos públicos de Proteção Social.</a:t>
            </a:r>
          </a:p>
          <a:p>
            <a:pPr lvl="0">
              <a:buFont typeface="Wingdings" pitchFamily="2" charset="2"/>
              <a:buChar char="ü"/>
            </a:pPr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Maior articulação da política de trabalho e renda com a política de assistência social para execução de projetos de qualificação profissional e inclusão produtiva da população em situação de extrema pobreza;</a:t>
            </a:r>
          </a:p>
          <a:p>
            <a:pPr lvl="0">
              <a:buFont typeface="Wingdings" pitchFamily="2" charset="2"/>
              <a:buChar char="ü"/>
            </a:pPr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Regionalização dos serviços socioassistenciais da proteção social especial;</a:t>
            </a:r>
          </a:p>
          <a:p>
            <a:pPr lvl="0">
              <a:buFont typeface="Wingdings" pitchFamily="2" charset="2"/>
              <a:buChar char="ü"/>
            </a:pPr>
            <a:endParaRPr lang="pt-BR" sz="5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err="1" smtClean="0">
                <a:solidFill>
                  <a:schemeClr val="tx1"/>
                </a:solidFill>
              </a:rPr>
              <a:t>Pactuação</a:t>
            </a:r>
            <a:r>
              <a:rPr lang="pt-BR" sz="1200" dirty="0" smtClean="0">
                <a:solidFill>
                  <a:schemeClr val="tx1"/>
                </a:solidFill>
              </a:rPr>
              <a:t> de consórcios municipais para execução de serviços de proteção social especial.</a:t>
            </a:r>
          </a:p>
          <a:p>
            <a:pPr lvl="0"/>
            <a:endParaRPr lang="pt-BR" sz="1400" dirty="0" smtClean="0"/>
          </a:p>
          <a:p>
            <a:pPr lvl="0">
              <a:buFont typeface="Wingdings" pitchFamily="2" charset="2"/>
              <a:buChar char="ü"/>
            </a:pPr>
            <a:endParaRPr lang="pt-BR" sz="1400" dirty="0"/>
          </a:p>
        </p:txBody>
      </p:sp>
      <p:sp>
        <p:nvSpPr>
          <p:cNvPr id="7" name="Seta para a direita 6"/>
          <p:cNvSpPr/>
          <p:nvPr/>
        </p:nvSpPr>
        <p:spPr>
          <a:xfrm>
            <a:off x="4429124" y="3500438"/>
            <a:ext cx="571504" cy="285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4429156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596" y="428604"/>
            <a:ext cx="8286808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EIXO – </a:t>
            </a:r>
            <a:r>
              <a:rPr lang="pt-BR" b="1" dirty="0" smtClean="0"/>
              <a:t>GESTÃO DOS BENEFÍCIOS DO SUAS</a:t>
            </a: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5000628" y="1785926"/>
            <a:ext cx="3714776" cy="3308598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pt-BR" sz="1200" b="1" dirty="0" smtClean="0"/>
              <a:t>SITUAÇÃO ENCONTRADA:</a:t>
            </a:r>
          </a:p>
          <a:p>
            <a:pPr lvl="0">
              <a:buFont typeface="Wingdings" pitchFamily="2" charset="2"/>
              <a:buChar char="ü"/>
            </a:pPr>
            <a:r>
              <a:rPr lang="pt-BR" sz="1200" b="1" dirty="0" smtClean="0"/>
              <a:t>Famílias não cadastradas: </a:t>
            </a:r>
            <a:r>
              <a:rPr lang="pt-BR" sz="1200" dirty="0" smtClean="0"/>
              <a:t>(Cerca de 10.000 cadastros para o Programa Bolsa Família deixaram de ser digitados, correndo o risco das famílias perderem o benefício);</a:t>
            </a:r>
          </a:p>
          <a:p>
            <a:pPr lvl="0"/>
            <a:endParaRPr lang="pt-BR" sz="500" dirty="0" smtClean="0"/>
          </a:p>
          <a:p>
            <a:pPr lvl="0"/>
            <a:endParaRPr lang="pt-BR" sz="500" dirty="0" smtClean="0"/>
          </a:p>
          <a:p>
            <a:pPr lvl="0">
              <a:buFont typeface="Wingdings" pitchFamily="2" charset="2"/>
              <a:buChar char="ü"/>
            </a:pPr>
            <a:r>
              <a:rPr lang="pt-BR" sz="1200" dirty="0" smtClean="0"/>
              <a:t>Elevado índice de crianças e adolescentes em situação de trabalho infantil. São 7.823 pessoas entre 10 e 17 anos com alguma ocupação trabalhista em Natal (IBGE/2010);</a:t>
            </a:r>
          </a:p>
          <a:p>
            <a:pPr lvl="0"/>
            <a:endParaRPr lang="pt-BR" sz="500" dirty="0" smtClean="0"/>
          </a:p>
          <a:p>
            <a:pPr lvl="0"/>
            <a:endParaRPr lang="pt-BR" sz="500" dirty="0" smtClean="0"/>
          </a:p>
          <a:p>
            <a:pPr lvl="0">
              <a:buFont typeface="Wingdings" pitchFamily="2" charset="2"/>
              <a:buChar char="ü"/>
            </a:pPr>
            <a:r>
              <a:rPr lang="pt-BR" sz="1200" dirty="0" smtClean="0"/>
              <a:t>Não acompanhamento de Famílias do PBF e Beneficiários do BPC;</a:t>
            </a:r>
          </a:p>
          <a:p>
            <a:pPr lvl="0"/>
            <a:endParaRPr lang="pt-BR" sz="500" dirty="0" smtClean="0"/>
          </a:p>
          <a:p>
            <a:pPr lvl="0">
              <a:buFont typeface="Wingdings" pitchFamily="2" charset="2"/>
              <a:buChar char="ü"/>
            </a:pPr>
            <a:r>
              <a:rPr lang="pt-BR" sz="1200" dirty="0" smtClean="0"/>
              <a:t>Não regulamentação do benefícios eventuais.</a:t>
            </a:r>
          </a:p>
          <a:p>
            <a:pPr lvl="0">
              <a:buFont typeface="Wingdings" pitchFamily="2" charset="2"/>
              <a:buChar char="ü"/>
            </a:pPr>
            <a:endParaRPr lang="pt-BR" sz="1400" dirty="0" smtClean="0"/>
          </a:p>
          <a:p>
            <a:pPr lvl="0">
              <a:buFont typeface="Wingdings" pitchFamily="2" charset="2"/>
              <a:buChar char="ü"/>
            </a:pPr>
            <a:endParaRPr lang="pt-BR" sz="1400" dirty="0" smtClean="0"/>
          </a:p>
        </p:txBody>
      </p:sp>
      <p:sp>
        <p:nvSpPr>
          <p:cNvPr id="6" name="Retângulo 5"/>
          <p:cNvSpPr/>
          <p:nvPr/>
        </p:nvSpPr>
        <p:spPr>
          <a:xfrm>
            <a:off x="428596" y="1500174"/>
            <a:ext cx="4000528" cy="40005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200" b="1" dirty="0" smtClean="0">
                <a:solidFill>
                  <a:schemeClr val="tx1"/>
                </a:solidFill>
              </a:rPr>
              <a:t>PRINCIPAIS DELIBERAÇÕES: </a:t>
            </a: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Garantia do acesso a benefícios </a:t>
            </a:r>
            <a:r>
              <a:rPr lang="pt-BR" sz="1200" dirty="0" err="1" smtClean="0">
                <a:solidFill>
                  <a:schemeClr val="tx1"/>
                </a:solidFill>
              </a:rPr>
              <a:t>socioassistencias</a:t>
            </a:r>
            <a:r>
              <a:rPr lang="pt-BR" sz="1200" dirty="0" smtClean="0">
                <a:solidFill>
                  <a:schemeClr val="tx1"/>
                </a:solidFill>
              </a:rPr>
              <a:t> e outras políticas;</a:t>
            </a:r>
          </a:p>
          <a:p>
            <a:pPr lvl="0"/>
            <a:endParaRPr lang="pt-BR" sz="12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Estabelecimento de procedimentos para a Gestão Integrada de Serviços, Benefícios e Transferência de Renda no âmbito do SUAS;</a:t>
            </a:r>
          </a:p>
          <a:p>
            <a:pPr lvl="0"/>
            <a:endParaRPr lang="pt-BR" sz="12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Acesso e a permanência de todas as pessoas com deficiência até 18 anos, beneficiários do BPC na Escola;</a:t>
            </a:r>
            <a:endParaRPr lang="pt-BR" sz="1200" b="1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BPC na Escola – preenchimento dos questionários de identificação de barreiras; inclusão e permanência na escola;</a:t>
            </a:r>
          </a:p>
          <a:p>
            <a:pPr lvl="0"/>
            <a:endParaRPr lang="pt-BR" sz="1200" dirty="0" smtClean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t-BR" sz="1200" dirty="0" smtClean="0">
                <a:solidFill>
                  <a:schemeClr val="tx1"/>
                </a:solidFill>
              </a:rPr>
              <a:t>Regulamentação dos Benefícios Eventuais da política de assistência social.</a:t>
            </a:r>
          </a:p>
          <a:p>
            <a:pPr lvl="0"/>
            <a:endParaRPr lang="pt-BR" sz="1400" dirty="0" smtClean="0"/>
          </a:p>
          <a:p>
            <a:pPr lvl="0">
              <a:buFont typeface="Wingdings" pitchFamily="2" charset="2"/>
              <a:buChar char="ü"/>
            </a:pPr>
            <a:endParaRPr lang="pt-BR" sz="1400" dirty="0"/>
          </a:p>
        </p:txBody>
      </p:sp>
      <p:sp>
        <p:nvSpPr>
          <p:cNvPr id="7" name="Seta para a direita 6"/>
          <p:cNvSpPr/>
          <p:nvPr/>
        </p:nvSpPr>
        <p:spPr>
          <a:xfrm>
            <a:off x="4429124" y="3500438"/>
            <a:ext cx="571504" cy="2857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500174"/>
            <a:ext cx="8183880" cy="4187952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t-BR" dirty="0" smtClean="0"/>
              <a:t>O processo de uma gestão pública participativa deve ser conduzido, considerando-se os seguintes aspectos: </a:t>
            </a:r>
          </a:p>
          <a:p>
            <a:pPr>
              <a:buNone/>
            </a:pPr>
            <a:endParaRPr lang="pt-BR" dirty="0" smtClean="0"/>
          </a:p>
          <a:p>
            <a:pPr lvl="0">
              <a:buFont typeface="Wingdings" pitchFamily="2" charset="2"/>
              <a:buChar char="ü"/>
            </a:pPr>
            <a:r>
              <a:rPr lang="pt-BR" b="1" dirty="0" smtClean="0"/>
              <a:t>O caráter público</a:t>
            </a:r>
            <a:r>
              <a:rPr lang="pt-BR" dirty="0" smtClean="0"/>
              <a:t> democrático, mediante o estabelecimento de canais de diálogo e articulação com os conselhos e fóruns no sentido de ampliar o debate, de envolver as representações dos usuários, trabalhadores e entidades prestadoras de serviços.</a:t>
            </a:r>
          </a:p>
          <a:p>
            <a:pPr lvl="0">
              <a:buFont typeface="Wingdings" pitchFamily="2" charset="2"/>
              <a:buChar char="ü"/>
            </a:pPr>
            <a:r>
              <a:rPr lang="pt-BR" b="1" dirty="0" smtClean="0"/>
              <a:t>O caráter ético,</a:t>
            </a:r>
            <a:r>
              <a:rPr lang="pt-BR" dirty="0" smtClean="0"/>
              <a:t> estimulado pelos valores democráticos, pelo estabelecimento de critérios de equidade e respeito aos cidadãos e cidadãs nas suas diferentes necessidades.</a:t>
            </a:r>
          </a:p>
          <a:p>
            <a:pPr lvl="0">
              <a:buFont typeface="Wingdings" pitchFamily="2" charset="2"/>
              <a:buChar char="ü"/>
            </a:pPr>
            <a:r>
              <a:rPr lang="pt-BR" b="1" dirty="0" smtClean="0"/>
              <a:t>O caráter técnico, </a:t>
            </a:r>
            <a:r>
              <a:rPr lang="pt-BR" dirty="0" smtClean="0"/>
              <a:t>a partir da valorização   dos trabalhadores do SUAS, de uma estrutura adequada aos complexos desafios colocados no âmbito da política de assistência social.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596" y="428604"/>
            <a:ext cx="8286808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/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3- </a:t>
            </a:r>
            <a:r>
              <a:rPr lang="pt-BR" b="1" dirty="0" smtClean="0"/>
              <a:t> DESAFIOS DO PONTO DE VISTA DA GESTÃO E DO FINANCIAMENTO </a:t>
            </a:r>
            <a:endParaRPr lang="pt-BR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500174"/>
            <a:ext cx="8183880" cy="4429156"/>
          </a:xfrm>
        </p:spPr>
        <p:txBody>
          <a:bodyPr>
            <a:normAutofit fontScale="92500"/>
          </a:bodyPr>
          <a:lstStyle/>
          <a:p>
            <a:r>
              <a:rPr lang="pt-BR" b="1" dirty="0" smtClean="0"/>
              <a:t>Do ponto de vista da gestão: </a:t>
            </a:r>
            <a:r>
              <a:rPr lang="pt-BR" dirty="0" smtClean="0"/>
              <a:t>é preciso investir na qualificação sistemática de toda rede </a:t>
            </a:r>
            <a:r>
              <a:rPr lang="pt-BR" dirty="0" err="1" smtClean="0"/>
              <a:t>socioassistencial</a:t>
            </a:r>
            <a:r>
              <a:rPr lang="pt-BR" dirty="0" smtClean="0"/>
              <a:t> para assegurar serviços com qualidade e respeito aos usuários.</a:t>
            </a:r>
          </a:p>
          <a:p>
            <a:r>
              <a:rPr lang="pt-BR" b="1" dirty="0" smtClean="0"/>
              <a:t>Do ponto de vista do financiamento:</a:t>
            </a:r>
          </a:p>
          <a:p>
            <a:pPr>
              <a:buNone/>
            </a:pPr>
            <a:r>
              <a:rPr lang="pt-BR" b="1" dirty="0" smtClean="0"/>
              <a:t> </a:t>
            </a:r>
            <a:r>
              <a:rPr lang="pt-BR" dirty="0" smtClean="0"/>
              <a:t> No debate sobre o financiamento da política e da rede </a:t>
            </a:r>
            <a:r>
              <a:rPr lang="pt-BR" dirty="0" err="1" smtClean="0"/>
              <a:t>socioassistencial</a:t>
            </a:r>
            <a:r>
              <a:rPr lang="pt-BR" dirty="0" smtClean="0"/>
              <a:t>, ainda, reside a difícil discussão sobre a partilha dos recursos, dos parcos recursos da área.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596" y="428604"/>
            <a:ext cx="8286808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lvl="0"/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3- </a:t>
            </a:r>
            <a:r>
              <a:rPr lang="pt-BR" b="1" dirty="0" smtClean="0"/>
              <a:t> DESAFIOS DO PONTO DE VISTA DA GESTÃO  E  DO FINANCIAMENTO</a:t>
            </a:r>
            <a:endParaRPr lang="pt-BR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8"/>
            <a:ext cx="8215370" cy="4214842"/>
          </a:xfrm>
        </p:spPr>
        <p:txBody>
          <a:bodyPr>
            <a:noAutofit/>
          </a:bodyPr>
          <a:lstStyle/>
          <a:p>
            <a:pPr lvl="0" algn="just"/>
            <a:r>
              <a:rPr lang="pt-BR" sz="2000" dirty="0" smtClean="0">
                <a:latin typeface="+mj-lt"/>
                <a:cs typeface="Arial" pitchFamily="34" charset="0"/>
              </a:rPr>
              <a:t>Ampliar os recursos orçamentários e financeiros destinados à Assistência Social.</a:t>
            </a:r>
          </a:p>
          <a:p>
            <a:pPr lvl="0" algn="just"/>
            <a:endParaRPr lang="pt-BR" sz="1000" dirty="0" smtClean="0">
              <a:latin typeface="+mj-lt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+mj-lt"/>
                <a:cs typeface="Arial" pitchFamily="34" charset="0"/>
              </a:rPr>
              <a:t>Efetivar o </a:t>
            </a:r>
            <a:r>
              <a:rPr lang="pt-BR" sz="2000" dirty="0" err="1" smtClean="0">
                <a:latin typeface="+mj-lt"/>
                <a:cs typeface="Arial" pitchFamily="34" charset="0"/>
              </a:rPr>
              <a:t>cofinanciamento</a:t>
            </a:r>
            <a:r>
              <a:rPr lang="pt-BR" sz="2000" dirty="0" smtClean="0">
                <a:latin typeface="+mj-lt"/>
                <a:cs typeface="Arial" pitchFamily="34" charset="0"/>
              </a:rPr>
              <a:t> estadual.</a:t>
            </a:r>
            <a:endParaRPr lang="pt-BR" sz="2000" dirty="0" smtClean="0">
              <a:latin typeface="+mj-lt"/>
            </a:endParaRPr>
          </a:p>
          <a:p>
            <a:pPr lvl="0" algn="just"/>
            <a:endParaRPr lang="pt-BR" sz="1000" dirty="0" smtClean="0">
              <a:latin typeface="+mj-lt"/>
              <a:cs typeface="Arial" pitchFamily="34" charset="0"/>
            </a:endParaRPr>
          </a:p>
          <a:p>
            <a:pPr lvl="0" algn="just"/>
            <a:r>
              <a:rPr lang="pt-BR" sz="2000" dirty="0" smtClean="0">
                <a:latin typeface="+mj-lt"/>
                <a:cs typeface="Arial" pitchFamily="34" charset="0"/>
              </a:rPr>
              <a:t>Realizar </a:t>
            </a:r>
            <a:r>
              <a:rPr lang="pt-BR" sz="2000" dirty="0">
                <a:latin typeface="+mj-lt"/>
                <a:cs typeface="Arial" pitchFamily="34" charset="0"/>
              </a:rPr>
              <a:t>Concurso </a:t>
            </a:r>
            <a:r>
              <a:rPr lang="pt-BR" sz="2000" dirty="0" smtClean="0">
                <a:latin typeface="+mj-lt"/>
                <a:cs typeface="Arial" pitchFamily="34" charset="0"/>
              </a:rPr>
              <a:t>Público e implantar o Plano </a:t>
            </a:r>
            <a:r>
              <a:rPr lang="pt-BR" sz="2000" dirty="0">
                <a:latin typeface="+mj-lt"/>
                <a:cs typeface="Arial" pitchFamily="34" charset="0"/>
              </a:rPr>
              <a:t>de </a:t>
            </a:r>
            <a:r>
              <a:rPr lang="pt-BR" sz="2000" dirty="0" smtClean="0">
                <a:latin typeface="+mj-lt"/>
                <a:cs typeface="Arial" pitchFamily="34" charset="0"/>
              </a:rPr>
              <a:t>Carreiras, Cargos</a:t>
            </a:r>
            <a:r>
              <a:rPr lang="pt-BR" sz="2000" dirty="0">
                <a:latin typeface="+mj-lt"/>
                <a:cs typeface="Arial" pitchFamily="34" charset="0"/>
              </a:rPr>
              <a:t>, </a:t>
            </a:r>
            <a:r>
              <a:rPr lang="pt-BR" sz="2000" dirty="0" smtClean="0">
                <a:latin typeface="+mj-lt"/>
                <a:cs typeface="Arial" pitchFamily="34" charset="0"/>
              </a:rPr>
              <a:t>e Vencimentos, conforme estabelece a NOB-RH/SUAS.</a:t>
            </a:r>
          </a:p>
          <a:p>
            <a:pPr lvl="0" algn="just"/>
            <a:endParaRPr lang="pt-BR" sz="500" dirty="0">
              <a:latin typeface="+mj-lt"/>
              <a:cs typeface="Arial" pitchFamily="34" charset="0"/>
            </a:endParaRPr>
          </a:p>
          <a:p>
            <a:pPr lvl="0" algn="just"/>
            <a:endParaRPr lang="pt-BR" sz="500" dirty="0" smtClean="0">
              <a:latin typeface="+mj-lt"/>
              <a:cs typeface="Arial" pitchFamily="34" charset="0"/>
            </a:endParaRPr>
          </a:p>
          <a:p>
            <a:pPr lvl="0" algn="just"/>
            <a:r>
              <a:rPr lang="pt-BR" sz="2000" dirty="0" smtClean="0">
                <a:latin typeface="+mj-lt"/>
                <a:cs typeface="Arial" pitchFamily="34" charset="0"/>
              </a:rPr>
              <a:t>Estabelecer uma relação </a:t>
            </a:r>
            <a:r>
              <a:rPr lang="pt-BR" sz="2000" dirty="0">
                <a:latin typeface="+mj-lt"/>
                <a:cs typeface="Arial" pitchFamily="34" charset="0"/>
              </a:rPr>
              <a:t>conveniada, transparente e participativa com as organizações da sociedade civil que integram a Rede de Proteção Social, em caráter complementar, assegurando padrão de qualidade no atendimento e o caráter </a:t>
            </a:r>
            <a:r>
              <a:rPr lang="pt-BR" sz="2000" dirty="0" smtClean="0">
                <a:latin typeface="+mj-lt"/>
                <a:cs typeface="Arial" pitchFamily="34" charset="0"/>
              </a:rPr>
              <a:t>público.</a:t>
            </a:r>
            <a:endParaRPr lang="pt-BR" sz="2000" dirty="0">
              <a:latin typeface="+mj-lt"/>
              <a:cs typeface="Arial" pitchFamily="34" charset="0"/>
            </a:endParaRPr>
          </a:p>
          <a:p>
            <a:pPr lvl="0" algn="just">
              <a:buNone/>
            </a:pPr>
            <a:endParaRPr lang="pt-BR" sz="2000" dirty="0"/>
          </a:p>
        </p:txBody>
      </p:sp>
      <p:sp>
        <p:nvSpPr>
          <p:cNvPr id="5" name="Texto explicativo em seta para baixo 4"/>
          <p:cNvSpPr/>
          <p:nvPr/>
        </p:nvSpPr>
        <p:spPr>
          <a:xfrm>
            <a:off x="428596" y="428604"/>
            <a:ext cx="8286808" cy="1428760"/>
          </a:xfrm>
          <a:prstGeom prst="downArrowCallout">
            <a:avLst>
              <a:gd name="adj1" fmla="val 25000"/>
              <a:gd name="adj2" fmla="val 26266"/>
              <a:gd name="adj3" fmla="val 25000"/>
              <a:gd name="adj4" fmla="val 6497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 smtClean="0">
                <a:solidFill>
                  <a:schemeClr val="bg1"/>
                </a:solidFill>
              </a:rPr>
              <a:t>DESAFIOS e DIFICULDADES na Efetivação do SUAS</a:t>
            </a:r>
            <a:endParaRPr lang="pt-BR" sz="2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/>
          <a:lstStyle/>
          <a:p>
            <a:pPr marL="0" algn="just">
              <a:buNone/>
            </a:pPr>
            <a:r>
              <a:rPr lang="pt-BR" dirty="0" smtClean="0"/>
              <a:t>O processo de discussão – e </a:t>
            </a:r>
            <a:r>
              <a:rPr lang="pt-BR" dirty="0" err="1" smtClean="0"/>
              <a:t>consequentes</a:t>
            </a:r>
            <a:r>
              <a:rPr lang="pt-BR" dirty="0" smtClean="0"/>
              <a:t> desdobramentos para a gestão e financiamento na efetivação do SUAS – deve pautar-se pela avaliação do quadro atual da política de assistência social, com ênfase  na atuação da gestão municipal nos últimos 8 anos.</a:t>
            </a:r>
          </a:p>
          <a:p>
            <a:pPr marL="0" algn="just"/>
            <a:endParaRPr lang="pt-BR" dirty="0"/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428596" y="428604"/>
            <a:ext cx="8286808" cy="1143008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pt-BR" sz="2700" dirty="0" smtClean="0"/>
              <a:t>Alguns parâmetros iniciais para a discussão:</a:t>
            </a:r>
          </a:p>
          <a:p>
            <a:pPr algn="ctr"/>
            <a:endParaRPr lang="pt-BR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57758"/>
          </a:xfrm>
        </p:spPr>
        <p:txBody>
          <a:bodyPr>
            <a:normAutofit/>
          </a:bodyPr>
          <a:lstStyle/>
          <a:p>
            <a:pPr lvl="0" algn="just"/>
            <a:endParaRPr lang="pt-BR" sz="5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200" dirty="0" smtClean="0">
                <a:latin typeface="+mj-lt"/>
                <a:cs typeface="Arial" pitchFamily="34" charset="0"/>
              </a:rPr>
              <a:t>Dotar os equipamentos públicos da SEMTAS com as condições adequadas de trabalho quanto ao espaço físico adequado, equipe técnica especifica, material de consumo e permanente, assegurando as proteções sociais do SUAS.</a:t>
            </a:r>
          </a:p>
          <a:p>
            <a:pPr lvl="0" algn="just"/>
            <a:endParaRPr lang="pt-BR" sz="1000" dirty="0" smtClean="0">
              <a:latin typeface="+mj-lt"/>
              <a:cs typeface="Arial" pitchFamily="34" charset="0"/>
            </a:endParaRPr>
          </a:p>
          <a:p>
            <a:pPr lvl="0" algn="just"/>
            <a:r>
              <a:rPr lang="pt-BR" sz="2200" dirty="0" smtClean="0">
                <a:latin typeface="+mj-lt"/>
                <a:cs typeface="Arial" pitchFamily="34" charset="0"/>
              </a:rPr>
              <a:t>Construir equipamentos públicos (CRAS e CREAS), em conformidade com orientações técnicas do MDS.</a:t>
            </a:r>
          </a:p>
          <a:p>
            <a:pPr lvl="0" algn="just">
              <a:buNone/>
            </a:pPr>
            <a:endParaRPr lang="pt-BR" sz="1000" dirty="0" smtClean="0">
              <a:latin typeface="+mj-lt"/>
              <a:cs typeface="Arial" pitchFamily="34" charset="0"/>
            </a:endParaRPr>
          </a:p>
          <a:p>
            <a:pPr algn="just"/>
            <a:r>
              <a:rPr lang="pt-BR" sz="2200" dirty="0" smtClean="0">
                <a:latin typeface="+mj-lt"/>
                <a:cs typeface="Arial" pitchFamily="34" charset="0"/>
              </a:rPr>
              <a:t>Efetivar a </a:t>
            </a:r>
            <a:r>
              <a:rPr lang="pt-BR" sz="2200" dirty="0" err="1" smtClean="0">
                <a:latin typeface="+mj-lt"/>
                <a:cs typeface="Arial" pitchFamily="34" charset="0"/>
              </a:rPr>
              <a:t>intersetorialidade</a:t>
            </a:r>
            <a:r>
              <a:rPr lang="pt-BR" sz="2200" dirty="0" smtClean="0">
                <a:latin typeface="+mj-lt"/>
                <a:cs typeface="Arial" pitchFamily="34" charset="0"/>
              </a:rPr>
              <a:t> entre as políticas executadas pela SEMTAS e as demais políticas públicas.</a:t>
            </a:r>
          </a:p>
          <a:p>
            <a:endParaRPr lang="pt-BR" dirty="0"/>
          </a:p>
        </p:txBody>
      </p:sp>
      <p:sp>
        <p:nvSpPr>
          <p:cNvPr id="6" name="Texto explicativo em seta para baixo 5"/>
          <p:cNvSpPr/>
          <p:nvPr/>
        </p:nvSpPr>
        <p:spPr>
          <a:xfrm>
            <a:off x="428596" y="428604"/>
            <a:ext cx="8286808" cy="1357322"/>
          </a:xfrm>
          <a:prstGeom prst="downArrowCallout">
            <a:avLst>
              <a:gd name="adj1" fmla="val 25000"/>
              <a:gd name="adj2" fmla="val 26266"/>
              <a:gd name="adj3" fmla="val 25000"/>
              <a:gd name="adj4" fmla="val 6497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 smtClean="0">
                <a:solidFill>
                  <a:schemeClr val="bg1"/>
                </a:solidFill>
              </a:rPr>
              <a:t>DESAFIOS e DIFICULDADES na Efetivação do SUAS</a:t>
            </a:r>
            <a:endParaRPr lang="pt-BR" sz="2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915276" cy="22859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2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 IX Conferência, com o tema</a:t>
            </a:r>
            <a:r>
              <a:rPr lang="pt-BR" sz="36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pt-BR" sz="36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36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“A Gestão e o Financiamento na Efetivação do SUAS</a:t>
            </a:r>
            <a:r>
              <a:rPr lang="pt-BR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”</a:t>
            </a:r>
            <a:br>
              <a:rPr lang="pt-BR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11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t-BR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pt-BR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pt-BR" sz="20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Impõe para nós o desafio de:</a:t>
            </a:r>
            <a:endParaRPr lang="pt-BR" sz="2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3714752"/>
            <a:ext cx="7923304" cy="2214578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pPr marL="177800" indent="-177800" algn="l">
              <a:buSzPct val="151000"/>
              <a:buFont typeface="Arial" pitchFamily="34" charset="0"/>
              <a:buChar char="•"/>
            </a:pPr>
            <a:r>
              <a:rPr lang="pt-BR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7200" b="1" dirty="0" smtClean="0">
                <a:solidFill>
                  <a:schemeClr val="tx1"/>
                </a:solidFill>
              </a:rPr>
              <a:t>Efetivar uma gestão pública pautada em princípios éticos e técnicos.</a:t>
            </a:r>
          </a:p>
          <a:p>
            <a:pPr marL="177800" indent="-141288" algn="l"/>
            <a:endParaRPr lang="pt-BR" sz="7200" b="1" dirty="0" smtClean="0">
              <a:solidFill>
                <a:schemeClr val="tx1"/>
              </a:solidFill>
            </a:endParaRPr>
          </a:p>
          <a:p>
            <a:pPr marL="177800" indent="-141288" algn="l">
              <a:buSzPct val="151000"/>
              <a:buFont typeface="Arial" pitchFamily="34" charset="0"/>
              <a:buChar char="•"/>
            </a:pPr>
            <a:r>
              <a:rPr lang="pt-BR" sz="7200" b="1" dirty="0" smtClean="0">
                <a:solidFill>
                  <a:schemeClr val="tx1"/>
                </a:solidFill>
              </a:rPr>
              <a:t> Garantir o </a:t>
            </a:r>
            <a:r>
              <a:rPr lang="pt-BR" sz="7200" b="1" dirty="0" err="1" smtClean="0">
                <a:solidFill>
                  <a:schemeClr val="tx1"/>
                </a:solidFill>
              </a:rPr>
              <a:t>cofinanciamento</a:t>
            </a:r>
            <a:r>
              <a:rPr lang="pt-BR" sz="7200" b="1" dirty="0" smtClean="0">
                <a:solidFill>
                  <a:schemeClr val="tx1"/>
                </a:solidFill>
              </a:rPr>
              <a:t> público regular e automático.</a:t>
            </a:r>
          </a:p>
          <a:p>
            <a:pPr marL="177800" indent="-141288" algn="l">
              <a:buFont typeface="Arial" pitchFamily="34" charset="0"/>
              <a:buChar char="•"/>
            </a:pPr>
            <a:endParaRPr lang="pt-BR" sz="7200" b="1" dirty="0" smtClean="0">
              <a:solidFill>
                <a:schemeClr val="tx1"/>
              </a:solidFill>
            </a:endParaRPr>
          </a:p>
          <a:p>
            <a:pPr marL="177800" indent="-141288" algn="l">
              <a:buSzPct val="151000"/>
              <a:buFont typeface="Arial" pitchFamily="34" charset="0"/>
              <a:buChar char="•"/>
            </a:pPr>
            <a:r>
              <a:rPr lang="pt-BR" sz="7200" b="1" dirty="0" smtClean="0">
                <a:solidFill>
                  <a:schemeClr val="tx1"/>
                </a:solidFill>
              </a:rPr>
              <a:t> Ofertar serviços com qualidade.</a:t>
            </a:r>
          </a:p>
          <a:p>
            <a:pPr marL="177800" indent="-141288" algn="l">
              <a:buFont typeface="Arial" pitchFamily="34" charset="0"/>
              <a:buChar char="•"/>
            </a:pPr>
            <a:endParaRPr lang="pt-BR" sz="7200" b="1" dirty="0" smtClean="0">
              <a:solidFill>
                <a:schemeClr val="tx1"/>
              </a:solidFill>
            </a:endParaRPr>
          </a:p>
          <a:p>
            <a:pPr marL="177800" indent="-141288" algn="l">
              <a:buSzPct val="151000"/>
              <a:buFont typeface="Arial" pitchFamily="34" charset="0"/>
              <a:buChar char="•"/>
            </a:pPr>
            <a:r>
              <a:rPr lang="pt-BR" sz="7200" b="1" dirty="0" smtClean="0">
                <a:solidFill>
                  <a:schemeClr val="tx1"/>
                </a:solidFill>
              </a:rPr>
              <a:t> Garantir condições dignas de trabalho.</a:t>
            </a:r>
          </a:p>
          <a:p>
            <a:pPr marL="177800" indent="-141288" algn="l"/>
            <a:endParaRPr lang="pt-BR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pt-BR" sz="4000" dirty="0" smtClean="0"/>
          </a:p>
          <a:p>
            <a:pPr algn="l"/>
            <a:endParaRPr lang="pt-BR" sz="40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71604" y="1643050"/>
            <a:ext cx="6215106" cy="30469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 essas reflexões, esperamos que os debates e deliberações desta Conferência produzam propostas que sinalizem novos rumos para a Política de Assistência Social de Natal, contribuindo para torná-la efetivamente política pública garantidora de direitos.</a:t>
            </a:r>
            <a:endParaRPr lang="pt-BR" sz="32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86050" y="1214422"/>
            <a:ext cx="3786214" cy="1285884"/>
          </a:xfrm>
        </p:spPr>
        <p:txBody>
          <a:bodyPr/>
          <a:lstStyle/>
          <a:p>
            <a:pPr algn="ctr"/>
            <a:r>
              <a:rPr lang="pt-BR" dirty="0" smtClean="0"/>
              <a:t>Obrigada! </a:t>
            </a:r>
            <a:endParaRPr lang="pt-BR" dirty="0"/>
          </a:p>
        </p:txBody>
      </p:sp>
      <p:sp>
        <p:nvSpPr>
          <p:cNvPr id="6" name="Subtítulo 3"/>
          <p:cNvSpPr txBox="1">
            <a:spLocks/>
          </p:cNvSpPr>
          <p:nvPr/>
        </p:nvSpPr>
        <p:spPr>
          <a:xfrm>
            <a:off x="928662" y="2857496"/>
            <a:ext cx="7406640" cy="1252534"/>
          </a:xfrm>
          <a:prstGeom prst="rect">
            <a:avLst/>
          </a:prstGeom>
        </p:spPr>
        <p:txBody>
          <a:bodyPr vert="horz" lIns="182880" tIns="91440">
            <a:normAutofit fontScale="92500" lnSpcReduction="20000"/>
          </a:bodyPr>
          <a:lstStyle/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pt-BR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E-mail</a:t>
            </a:r>
            <a:r>
              <a:rPr lang="pt-BR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pt-BR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ilzamar.silva@natal.rn.gov.br</a:t>
            </a:r>
            <a:endParaRPr lang="pt-BR" sz="2800" u="sng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Contato: (84) 3232-9241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598502"/>
            <a:ext cx="8183880" cy="4187952"/>
          </a:xfrm>
        </p:spPr>
        <p:txBody>
          <a:bodyPr>
            <a:normAutofit/>
          </a:bodyPr>
          <a:lstStyle/>
          <a:p>
            <a:pPr lvl="0"/>
            <a:r>
              <a:rPr lang="pt-BR" sz="2600" dirty="0" smtClean="0"/>
              <a:t>O quadro empírico desta política, comparando ao que está preceituado na CF 88, na LOAS, na PNAS, NOB-SUAS e NOB-RH/SUAS;</a:t>
            </a:r>
          </a:p>
          <a:p>
            <a:pPr lvl="0"/>
            <a:r>
              <a:rPr lang="pt-BR" sz="2600" dirty="0" smtClean="0"/>
              <a:t>O estágio de desenvolvimento e situação atual do SUAS, confrontando com as principais deliberações das conferências realizadas nos últimos 8 anos;</a:t>
            </a:r>
          </a:p>
          <a:p>
            <a:pPr lvl="0"/>
            <a:r>
              <a:rPr lang="pt-BR" sz="2600" smtClean="0"/>
              <a:t>Desafios do </a:t>
            </a:r>
            <a:r>
              <a:rPr lang="pt-BR" sz="2600" dirty="0" smtClean="0"/>
              <a:t>ponto de vista da gestão e do financiamento na efetivação do SUAS</a:t>
            </a:r>
          </a:p>
          <a:p>
            <a:endParaRPr lang="pt-BR" sz="2600" dirty="0"/>
          </a:p>
        </p:txBody>
      </p:sp>
      <p:sp>
        <p:nvSpPr>
          <p:cNvPr id="5" name="Texto explicativo em seta para baixo 4"/>
          <p:cNvSpPr/>
          <p:nvPr/>
        </p:nvSpPr>
        <p:spPr>
          <a:xfrm>
            <a:off x="428596" y="428604"/>
            <a:ext cx="8286808" cy="1428760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Nossa intenção é produzir, aqui, uma reflexão acerca da política de assistência social de Natal a partir, pelo menos, três cenários:</a:t>
            </a:r>
            <a:endParaRPr lang="pt-BR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 explicativo em seta para baixo 5"/>
          <p:cNvSpPr/>
          <p:nvPr/>
        </p:nvSpPr>
        <p:spPr>
          <a:xfrm>
            <a:off x="428596" y="428604"/>
            <a:ext cx="8286808" cy="1143008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Contextualizando...  </a:t>
            </a:r>
            <a:endParaRPr lang="pt-BR" sz="3000" b="1" dirty="0">
              <a:solidFill>
                <a:schemeClr val="bg1"/>
              </a:solidFill>
            </a:endParaRPr>
          </a:p>
        </p:txBody>
      </p:sp>
      <p:sp>
        <p:nvSpPr>
          <p:cNvPr id="9" name="Texto explicativo em seta para a esquerda e para a direita 8"/>
          <p:cNvSpPr/>
          <p:nvPr/>
        </p:nvSpPr>
        <p:spPr>
          <a:xfrm>
            <a:off x="3500430" y="2143116"/>
            <a:ext cx="2214578" cy="1071570"/>
          </a:xfrm>
          <a:prstGeom prst="leftRightArrowCallout">
            <a:avLst/>
          </a:prstGeom>
          <a:solidFill>
            <a:srgbClr val="F9C693"/>
          </a:solidFill>
          <a:ln>
            <a:solidFill>
              <a:srgbClr val="F9C69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2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LOAS</a:t>
            </a:r>
          </a:p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(1993)</a:t>
            </a:r>
          </a:p>
          <a:p>
            <a:pPr algn="ctr"/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500034" y="1928802"/>
            <a:ext cx="2857520" cy="142876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Fruto de lutas coletivas de trabalhadores, em especial Assistentes Sociais.</a:t>
            </a:r>
            <a:endParaRPr lang="pt-BR" sz="1400" b="1" dirty="0"/>
          </a:p>
        </p:txBody>
      </p:sp>
      <p:sp>
        <p:nvSpPr>
          <p:cNvPr id="11" name="Elipse 10"/>
          <p:cNvSpPr/>
          <p:nvPr/>
        </p:nvSpPr>
        <p:spPr>
          <a:xfrm>
            <a:off x="5786446" y="1714488"/>
            <a:ext cx="2857520" cy="171451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Surge em um momento adverso</a:t>
            </a:r>
          </a:p>
          <a:p>
            <a:pPr algn="ctr"/>
            <a:endParaRPr lang="pt-BR" sz="1400" b="1" dirty="0" smtClean="0"/>
          </a:p>
          <a:p>
            <a:pPr algn="ctr"/>
            <a:r>
              <a:rPr lang="pt-BR" sz="1400" b="1" dirty="0" smtClean="0"/>
              <a:t> </a:t>
            </a:r>
            <a:r>
              <a:rPr lang="pt-B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NEOLIBERALISMO</a:t>
            </a:r>
            <a:endParaRPr lang="pt-BR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28596" y="4071942"/>
            <a:ext cx="2071702" cy="135732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pt-BR" sz="1200" b="1" dirty="0" smtClean="0">
                <a:latin typeface="+mj-lt"/>
              </a:rPr>
              <a:t>Tendência das </a:t>
            </a: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políticas sociais </a:t>
            </a:r>
            <a:r>
              <a:rPr lang="pt-BR" sz="1200" b="1" dirty="0" smtClean="0">
                <a:latin typeface="+mj-lt"/>
              </a:rPr>
              <a:t>no contexto do</a:t>
            </a:r>
          </a:p>
          <a:p>
            <a:pPr algn="ctr">
              <a:buNone/>
              <a:defRPr/>
            </a:pPr>
            <a:r>
              <a:rPr lang="pt-B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Neoliberalismo:</a:t>
            </a:r>
          </a:p>
          <a:p>
            <a:pPr algn="just">
              <a:defRPr/>
            </a:pPr>
            <a:endParaRPr lang="pt-BR" dirty="0">
              <a:latin typeface="+mj-lt"/>
            </a:endParaRPr>
          </a:p>
        </p:txBody>
      </p:sp>
      <p:sp>
        <p:nvSpPr>
          <p:cNvPr id="15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2643174" y="4143380"/>
            <a:ext cx="2286016" cy="500066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pt-BR" sz="1700" b="1" dirty="0" smtClean="0">
                <a:latin typeface="+mj-lt"/>
              </a:rPr>
              <a:t>PRIVATIZAÇÃO</a:t>
            </a:r>
            <a:r>
              <a:rPr lang="pt-BR" sz="2300" b="1" dirty="0" smtClean="0">
                <a:latin typeface="+mj-lt"/>
              </a:rPr>
              <a:t> </a:t>
            </a:r>
            <a:endParaRPr lang="pt-BR" dirty="0">
              <a:latin typeface="+mj-lt"/>
            </a:endParaRPr>
          </a:p>
        </p:txBody>
      </p:sp>
      <p:sp>
        <p:nvSpPr>
          <p:cNvPr id="18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643174" y="3714753"/>
            <a:ext cx="2714626" cy="500066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pt-BR" sz="1900" b="1" dirty="0" smtClean="0">
                <a:latin typeface="+mj-lt"/>
              </a:rPr>
              <a:t>FOCALIZAÇÃO </a:t>
            </a:r>
            <a:endParaRPr lang="pt-BR" sz="1900" dirty="0">
              <a:latin typeface="+mj-lt"/>
            </a:endParaRPr>
          </a:p>
        </p:txBody>
      </p:sp>
      <p:sp>
        <p:nvSpPr>
          <p:cNvPr id="19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571736" y="4572008"/>
            <a:ext cx="2857500" cy="57150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  <a:defRPr/>
            </a:pPr>
            <a:r>
              <a:rPr lang="pt-BR" sz="2900" b="1" dirty="0" smtClean="0">
                <a:latin typeface="+mj-lt"/>
              </a:rPr>
              <a:t> </a:t>
            </a:r>
          </a:p>
          <a:p>
            <a:pPr algn="just">
              <a:buNone/>
              <a:defRPr/>
            </a:pPr>
            <a:r>
              <a:rPr lang="pt-BR" sz="3300" b="1" dirty="0" smtClean="0">
                <a:latin typeface="+mj-lt"/>
              </a:rPr>
              <a:t> DESCENTRALIZAÇÃO </a:t>
            </a:r>
            <a:endParaRPr lang="pt-BR" sz="3300" dirty="0">
              <a:latin typeface="+mj-lt"/>
            </a:endParaRPr>
          </a:p>
        </p:txBody>
      </p:sp>
      <p:sp>
        <p:nvSpPr>
          <p:cNvPr id="37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5500694" y="4000504"/>
            <a:ext cx="3429000" cy="121443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Dificuldade de garantir e efetivar os direitos sociais</a:t>
            </a:r>
            <a:endParaRPr lang="pt-BR" dirty="0">
              <a:latin typeface="+mj-lt"/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 rot="5400000">
            <a:off x="7072330" y="2643182"/>
            <a:ext cx="28654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have esquerda 33"/>
          <p:cNvSpPr/>
          <p:nvPr/>
        </p:nvSpPr>
        <p:spPr>
          <a:xfrm>
            <a:off x="2428860" y="3857628"/>
            <a:ext cx="357190" cy="1414466"/>
          </a:xfrm>
          <a:prstGeom prst="leftBrace">
            <a:avLst>
              <a:gd name="adj1" fmla="val 69902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Igual 34"/>
          <p:cNvSpPr/>
          <p:nvPr/>
        </p:nvSpPr>
        <p:spPr>
          <a:xfrm>
            <a:off x="5214942" y="4143380"/>
            <a:ext cx="785818" cy="914400"/>
          </a:xfrm>
          <a:prstGeom prst="mathEqual">
            <a:avLst>
              <a:gd name="adj1" fmla="val 0"/>
              <a:gd name="adj2" fmla="val 1176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714744" y="1571612"/>
            <a:ext cx="4857784" cy="2031325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Se configuram como espaços de discussões e deliberações que vem contribuindo, desde a 1ª Conferência, para a ruptura com práticas tradicionais, buscando consolidar a Assistência Social como direito do cidadão e dever do Estado.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3714744" y="3786191"/>
            <a:ext cx="4857784" cy="1831271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pt-BR" sz="500" dirty="0" smtClean="0"/>
          </a:p>
          <a:p>
            <a:pPr algn="just"/>
            <a:r>
              <a:rPr lang="pt-BR" dirty="0" smtClean="0"/>
              <a:t>       Deliberação do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SUAS</a:t>
            </a:r>
            <a:r>
              <a:rPr lang="pt-BR" dirty="0" smtClean="0"/>
              <a:t> (2003)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ctr"/>
            <a:r>
              <a:rPr lang="pt-BR" b="1" dirty="0" smtClean="0"/>
              <a:t>Avanço da luta política em </a:t>
            </a:r>
          </a:p>
          <a:p>
            <a:pPr algn="ctr"/>
            <a:r>
              <a:rPr lang="pt-BR" b="1" dirty="0" smtClean="0"/>
              <a:t>defesa da Assistência Social sob a ótica do direito</a:t>
            </a:r>
            <a:endParaRPr lang="pt-BR" dirty="0" smtClean="0"/>
          </a:p>
        </p:txBody>
      </p:sp>
      <p:sp>
        <p:nvSpPr>
          <p:cNvPr id="8" name="Retângulo 7"/>
          <p:cNvSpPr/>
          <p:nvPr/>
        </p:nvSpPr>
        <p:spPr>
          <a:xfrm>
            <a:off x="428596" y="428604"/>
            <a:ext cx="8286808" cy="8572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Contextualização</a:t>
            </a:r>
            <a:endParaRPr lang="pt-BR" sz="3000" dirty="0"/>
          </a:p>
        </p:txBody>
      </p:sp>
      <p:sp>
        <p:nvSpPr>
          <p:cNvPr id="9" name="Texto explicativo em seta para a direita 8"/>
          <p:cNvSpPr/>
          <p:nvPr/>
        </p:nvSpPr>
        <p:spPr>
          <a:xfrm>
            <a:off x="571472" y="2357430"/>
            <a:ext cx="3000396" cy="714380"/>
          </a:xfrm>
          <a:prstGeom prst="rightArrowCallout">
            <a:avLst>
              <a:gd name="adj1" fmla="val 17358"/>
              <a:gd name="adj2" fmla="val 23512"/>
              <a:gd name="adj3" fmla="val 25000"/>
              <a:gd name="adj4" fmla="val 8145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Conferências</a:t>
            </a:r>
            <a:endParaRPr lang="pt-BR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o explicativo em seta para a direita 16"/>
          <p:cNvSpPr/>
          <p:nvPr/>
        </p:nvSpPr>
        <p:spPr>
          <a:xfrm>
            <a:off x="571472" y="4357694"/>
            <a:ext cx="3000396" cy="714380"/>
          </a:xfrm>
          <a:prstGeom prst="rightArrowCallout">
            <a:avLst>
              <a:gd name="adj1" fmla="val 17358"/>
              <a:gd name="adj2" fmla="val 23512"/>
              <a:gd name="adj3" fmla="val 25000"/>
              <a:gd name="adj4" fmla="val 8145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Conferência</a:t>
            </a:r>
            <a:endParaRPr lang="pt-BR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 rot="5400000">
            <a:off x="5894397" y="4464057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00364" y="2643182"/>
            <a:ext cx="5572164" cy="1754326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Resultado da participação coletiva de diferentes sujeitos históricos que buscam romper com a cultura clientelista, fragmentada, focalizada e privatista, na perspectiva de afirmação do direito e da proteção social.</a:t>
            </a:r>
          </a:p>
        </p:txBody>
      </p:sp>
      <p:sp>
        <p:nvSpPr>
          <p:cNvPr id="7" name="Elipse 6"/>
          <p:cNvSpPr/>
          <p:nvPr/>
        </p:nvSpPr>
        <p:spPr>
          <a:xfrm>
            <a:off x="428596" y="3143248"/>
            <a:ext cx="1928826" cy="10001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/>
              <a:t>SUAS</a:t>
            </a:r>
            <a:endParaRPr lang="pt-BR" sz="3000" b="1" dirty="0"/>
          </a:p>
        </p:txBody>
      </p:sp>
      <p:sp>
        <p:nvSpPr>
          <p:cNvPr id="8" name="Retângulo 7"/>
          <p:cNvSpPr/>
          <p:nvPr/>
        </p:nvSpPr>
        <p:spPr>
          <a:xfrm>
            <a:off x="3000364" y="1643050"/>
            <a:ext cx="5572196" cy="646331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Ganha </a:t>
            </a:r>
            <a:r>
              <a:rPr lang="pt-BR" dirty="0" err="1" smtClean="0"/>
              <a:t>institucionalidade</a:t>
            </a:r>
            <a:r>
              <a:rPr lang="pt-BR" dirty="0" smtClean="0"/>
              <a:t> com a PNAS (2004), NOB/SUAS (2005) e NOB/RH (2006).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000364" y="4714884"/>
            <a:ext cx="5572164" cy="923330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Momento de consolidação de uma cultura organizacional democrática no âmbito da Assistência Social.</a:t>
            </a:r>
            <a:endParaRPr lang="pt-BR" b="1" dirty="0" smtClean="0"/>
          </a:p>
        </p:txBody>
      </p:sp>
      <p:sp>
        <p:nvSpPr>
          <p:cNvPr id="11" name="Chave esquerda 10"/>
          <p:cNvSpPr/>
          <p:nvPr/>
        </p:nvSpPr>
        <p:spPr>
          <a:xfrm>
            <a:off x="2428860" y="1500174"/>
            <a:ext cx="642942" cy="4357718"/>
          </a:xfrm>
          <a:prstGeom prst="leftBrace">
            <a:avLst>
              <a:gd name="adj1" fmla="val 95802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o explicativo em seta para baixo 11"/>
          <p:cNvSpPr/>
          <p:nvPr/>
        </p:nvSpPr>
        <p:spPr>
          <a:xfrm>
            <a:off x="428596" y="428604"/>
            <a:ext cx="8286808" cy="1143008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</a:rPr>
              <a:t>Contextualizando...  </a:t>
            </a:r>
            <a:endParaRPr lang="pt-BR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143117"/>
            <a:ext cx="8072494" cy="4000528"/>
          </a:xfrm>
        </p:spPr>
        <p:txBody>
          <a:bodyPr/>
          <a:lstStyle/>
          <a:p>
            <a:pPr marL="173038" indent="-173038" algn="just">
              <a:defRPr/>
            </a:pPr>
            <a:r>
              <a:rPr lang="pt-BR" b="1" dirty="0" smtClean="0">
                <a:latin typeface="+mj-lt"/>
              </a:rPr>
              <a:t>No âmbito da Proteção Social Básica</a:t>
            </a:r>
            <a:r>
              <a:rPr lang="pt-BR" dirty="0" smtClean="0">
                <a:latin typeface="+mj-lt"/>
              </a:rPr>
              <a:t>: </a:t>
            </a:r>
          </a:p>
          <a:p>
            <a:pPr marL="173038" indent="0" algn="just">
              <a:buNone/>
              <a:defRPr/>
            </a:pPr>
            <a:r>
              <a:rPr lang="pt-BR" dirty="0" smtClean="0">
                <a:latin typeface="+mj-lt"/>
              </a:rPr>
              <a:t>Desenvolve ações preventivas junto as famílias em situação de vulnerabilidade no território.</a:t>
            </a:r>
          </a:p>
          <a:p>
            <a:pPr marL="531813" indent="0" algn="just">
              <a:buNone/>
              <a:defRPr/>
            </a:pPr>
            <a:endParaRPr lang="pt-BR" sz="1000" dirty="0" smtClean="0">
              <a:latin typeface="+mj-lt"/>
            </a:endParaRPr>
          </a:p>
          <a:p>
            <a:pPr marL="173038" indent="-173038" algn="just">
              <a:defRPr/>
            </a:pPr>
            <a:r>
              <a:rPr lang="pt-BR" b="1" dirty="0" smtClean="0">
                <a:latin typeface="+mj-lt"/>
              </a:rPr>
              <a:t>No âmbito da Proteção Social Especial</a:t>
            </a:r>
            <a:r>
              <a:rPr lang="pt-BR" dirty="0" smtClean="0">
                <a:latin typeface="+mj-lt"/>
              </a:rPr>
              <a:t>: Presta atendimento especializado a famílias e indivíduos nas situações de risco por violação de direitos.</a:t>
            </a:r>
            <a:endParaRPr lang="pt-BR" dirty="0">
              <a:latin typeface="+mj-lt"/>
            </a:endParaRPr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428596" y="428604"/>
            <a:ext cx="8286808" cy="1500198"/>
          </a:xfrm>
          <a:prstGeom prst="down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600" b="1" dirty="0" smtClean="0">
                <a:solidFill>
                  <a:schemeClr val="bg1"/>
                </a:solidFill>
              </a:rPr>
              <a:t>O SUAS Tipificou os Programas, Projetos, Serviços e Benefícios Socioassistenciais </a:t>
            </a:r>
            <a:endParaRPr lang="pt-BR" sz="2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1598502"/>
            <a:ext cx="8183880" cy="4187952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lvl="0" algn="just">
              <a:buFont typeface="Wingdings" pitchFamily="2" charset="2"/>
              <a:buChar char="ü"/>
            </a:pPr>
            <a:endParaRPr lang="pt-BR" dirty="0" smtClean="0"/>
          </a:p>
          <a:p>
            <a:pPr algn="just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596" y="428604"/>
            <a:ext cx="8286808" cy="9286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1- QUADRO EMPÍRICO ATUAL DA POLÍTICA DE ASSISTÊNCIA SOCIAL </a:t>
            </a:r>
            <a:r>
              <a:rPr lang="pt-B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pt-B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X PRECEITOS LEGAIS VIGENTES:</a:t>
            </a:r>
          </a:p>
        </p:txBody>
      </p:sp>
      <p:sp>
        <p:nvSpPr>
          <p:cNvPr id="4" name="Retângulo 3"/>
          <p:cNvSpPr/>
          <p:nvPr/>
        </p:nvSpPr>
        <p:spPr>
          <a:xfrm>
            <a:off x="4286248" y="1556644"/>
            <a:ext cx="4357718" cy="3970318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pt-BR" b="1" dirty="0" smtClean="0"/>
              <a:t> </a:t>
            </a:r>
            <a:r>
              <a:rPr lang="pt-BR" dirty="0" smtClean="0"/>
              <a:t>Um tipo particular de política pública que, articulada às demais políticas sociais e econômicas, deve concretizar </a:t>
            </a:r>
            <a:r>
              <a:rPr lang="pt-BR" b="1" dirty="0" smtClean="0"/>
              <a:t>DIREITOS</a:t>
            </a:r>
            <a:r>
              <a:rPr lang="pt-BR" dirty="0" smtClean="0"/>
              <a:t> historicamente negados a uma significativa parcela da população;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dirty="0" smtClean="0"/>
              <a:t> Política de natureza incondicional, isto é, </a:t>
            </a:r>
            <a:r>
              <a:rPr lang="pt-BR" b="1" dirty="0" smtClean="0"/>
              <a:t>GRATUITA E DESMERCADORIZÁVEL</a:t>
            </a:r>
            <a:r>
              <a:rPr lang="pt-BR" dirty="0" smtClean="0"/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pt-BR" dirty="0" smtClean="0"/>
              <a:t> Política cuja execução e de </a:t>
            </a:r>
            <a:r>
              <a:rPr lang="pt-BR" b="1" dirty="0" smtClean="0"/>
              <a:t>COMPETÊNCIA PRIMAZ DO ESTADO</a:t>
            </a:r>
            <a:r>
              <a:rPr lang="pt-BR" dirty="0" smtClean="0"/>
              <a:t>, com a participação e controle da sociedade; </a:t>
            </a:r>
          </a:p>
          <a:p>
            <a:pPr algn="just"/>
            <a:endParaRPr lang="pt-BR" dirty="0" smtClean="0"/>
          </a:p>
        </p:txBody>
      </p:sp>
      <p:sp>
        <p:nvSpPr>
          <p:cNvPr id="6" name="Texto explicativo em seta para a direita 5"/>
          <p:cNvSpPr/>
          <p:nvPr/>
        </p:nvSpPr>
        <p:spPr>
          <a:xfrm>
            <a:off x="571472" y="2357430"/>
            <a:ext cx="3571900" cy="1785950"/>
          </a:xfrm>
          <a:prstGeom prst="rightArrowCallout">
            <a:avLst>
              <a:gd name="adj1" fmla="val 17358"/>
              <a:gd name="adj2" fmla="val 23512"/>
              <a:gd name="adj3" fmla="val 25000"/>
              <a:gd name="adj4" fmla="val 8145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000" dirty="0" smtClean="0">
                <a:solidFill>
                  <a:schemeClr val="tx1"/>
                </a:solidFill>
              </a:rPr>
              <a:t>Assistência social regida pela CF/88 e regulamentada pela LOAS passou a ser concebida como:</a:t>
            </a:r>
            <a:endParaRPr 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em seta para baixo 3"/>
          <p:cNvSpPr/>
          <p:nvPr/>
        </p:nvSpPr>
        <p:spPr>
          <a:xfrm>
            <a:off x="428596" y="428604"/>
            <a:ext cx="8286808" cy="1057276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</a:rPr>
              <a:t>O Marco do SUAS em Natal</a:t>
            </a:r>
            <a:endParaRPr lang="pt-BR" sz="3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71472" y="5286388"/>
            <a:ext cx="8001056" cy="64294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pt-BR" sz="2200" b="1" i="0" u="none" strike="noStrike" kern="120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Chave esquerda 9"/>
          <p:cNvSpPr/>
          <p:nvPr/>
        </p:nvSpPr>
        <p:spPr>
          <a:xfrm>
            <a:off x="2428860" y="1500174"/>
            <a:ext cx="642942" cy="3714776"/>
          </a:xfrm>
          <a:prstGeom prst="leftBrace">
            <a:avLst>
              <a:gd name="adj1" fmla="val 95802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00034" y="2857496"/>
            <a:ext cx="1857388" cy="10001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/>
              <a:t>2005</a:t>
            </a:r>
            <a:endParaRPr lang="pt-BR" sz="3000" b="1" dirty="0"/>
          </a:p>
        </p:txBody>
      </p:sp>
      <p:sp>
        <p:nvSpPr>
          <p:cNvPr id="12" name="Retângulo 11"/>
          <p:cNvSpPr/>
          <p:nvPr/>
        </p:nvSpPr>
        <p:spPr>
          <a:xfrm>
            <a:off x="3000364" y="1514291"/>
            <a:ext cx="5572196" cy="1200329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Reestruturação organizacional e programática dos serviços da SEMTAS adequando-os ao SUAS: instituídos os Departamentos de Proteção Social Básica e Especial.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000364" y="3357562"/>
            <a:ext cx="5572196" cy="646331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Resgate da execução dos serviços e programas da ATIVA para a SEMTAS.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000364" y="4000504"/>
            <a:ext cx="5572196" cy="1200329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Pesquisa: “A Condição de Pobreza e Exclusão Social da População de Natal: o mapa da exclusão/inclusão social e os mecanismos de proteção social na cidade de Natal”.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000364" y="2714620"/>
            <a:ext cx="5572196" cy="646331"/>
          </a:xfrm>
          <a:prstGeom prst="rect">
            <a:avLst/>
          </a:prstGeom>
          <a:solidFill>
            <a:srgbClr val="F9C693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Realização de Concurso Público.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Personalizada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9DD9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1403</TotalTime>
  <Words>1929</Words>
  <Application>Microsoft Office PowerPoint</Application>
  <PresentationFormat>Apresentação na tela (4:3)</PresentationFormat>
  <Paragraphs>222</Paragraphs>
  <Slides>23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Aspecto</vt:lpstr>
      <vt:lpstr>                PREFEITURA MUNICIPAL DO NATAL Secretaria Municipal de Trabalho e Assistência Social - SEMTAS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A IX Conferência, com o tema “A Gestão e o Financiamento na Efetivação do SUAS”   Impõe para nós o desafio de:</vt:lpstr>
      <vt:lpstr>Slide 22</vt:lpstr>
      <vt:lpstr>Obrigada!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 R E F E I T U R A  M U N I C I P A L  D O  N A T A L Secretaria Municipal de Trabalho e Assistência Social - SEMTAS</dc:title>
  <dc:creator>appe</dc:creator>
  <cp:lastModifiedBy>gabinete</cp:lastModifiedBy>
  <cp:revision>323</cp:revision>
  <dcterms:created xsi:type="dcterms:W3CDTF">2013-01-15T12:07:33Z</dcterms:created>
  <dcterms:modified xsi:type="dcterms:W3CDTF">2013-07-24T13:25:40Z</dcterms:modified>
</cp:coreProperties>
</file>